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3" r:id="rId2"/>
    <p:sldId id="321" r:id="rId3"/>
    <p:sldId id="324" r:id="rId4"/>
    <p:sldId id="327" r:id="rId5"/>
    <p:sldId id="323" r:id="rId6"/>
    <p:sldId id="322" r:id="rId7"/>
    <p:sldId id="325" r:id="rId8"/>
    <p:sldId id="308" r:id="rId9"/>
    <p:sldId id="307" r:id="rId10"/>
    <p:sldId id="320" r:id="rId11"/>
    <p:sldId id="312" r:id="rId12"/>
    <p:sldId id="319" r:id="rId13"/>
    <p:sldId id="32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488DB2-E857-466A-9180-792B6AE4F19C}">
          <p14:sldIdLst>
            <p14:sldId id="283"/>
            <p14:sldId id="321"/>
            <p14:sldId id="324"/>
            <p14:sldId id="327"/>
            <p14:sldId id="323"/>
            <p14:sldId id="322"/>
            <p14:sldId id="325"/>
            <p14:sldId id="308"/>
            <p14:sldId id="307"/>
            <p14:sldId id="320"/>
            <p14:sldId id="312"/>
            <p14:sldId id="319"/>
            <p14:sldId id="3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365" autoAdjust="0"/>
    <p:restoredTop sz="94404" autoAdjust="0"/>
  </p:normalViewPr>
  <p:slideViewPr>
    <p:cSldViewPr snapToGrid="0">
      <p:cViewPr varScale="1">
        <p:scale>
          <a:sx n="54" d="100"/>
          <a:sy n="54" d="100"/>
        </p:scale>
        <p:origin x="24" y="344"/>
      </p:cViewPr>
      <p:guideLst/>
    </p:cSldViewPr>
  </p:slideViewPr>
  <p:outlineViewPr>
    <p:cViewPr>
      <p:scale>
        <a:sx n="33" d="100"/>
        <a:sy n="33" d="100"/>
      </p:scale>
      <p:origin x="0" y="-54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6" d="100"/>
          <a:sy n="56" d="100"/>
        </p:scale>
        <p:origin x="258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A0A97-6B8D-4E4E-A3AC-38600422BE08}" type="datetimeFigureOut">
              <a:rPr lang="en-GB" smtClean="0"/>
              <a:t>18/06/2026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9C919-6F73-46A6-BF44-E8E81FCE191A}" type="slidenum">
              <a:rPr lang="en-GB" smtClean="0"/>
              <a:t>‹#›</a:t>
            </a:fld>
            <a:endParaRPr lang="en-GB"/>
          </a:p>
        </p:txBody>
      </p:sp>
    </p:spTree>
    <p:extLst>
      <p:ext uri="{BB962C8B-B14F-4D97-AF65-F5344CB8AC3E}">
        <p14:creationId xmlns:p14="http://schemas.microsoft.com/office/powerpoint/2010/main" val="3987406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E521-D6A9-3DEE-43BB-7F9EAF101D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44082C-F465-1421-483B-064ED17311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2D2104-7436-C865-14F1-2D06EEC70C19}"/>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5" name="Footer Placeholder 4">
            <a:extLst>
              <a:ext uri="{FF2B5EF4-FFF2-40B4-BE49-F238E27FC236}">
                <a16:creationId xmlns:a16="http://schemas.microsoft.com/office/drawing/2014/main" id="{437F1772-5A30-C2C9-1ABE-14574BF219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D1EB21-7DDE-C518-32E4-3D9D2AB47E4A}"/>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85550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BAD93-A0CD-3FDB-B154-1FE5DF068D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DAA1F2-4642-9DC5-D681-27281466B4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724041-7119-7CAB-83CA-7482D895E0D8}"/>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5" name="Footer Placeholder 4">
            <a:extLst>
              <a:ext uri="{FF2B5EF4-FFF2-40B4-BE49-F238E27FC236}">
                <a16:creationId xmlns:a16="http://schemas.microsoft.com/office/drawing/2014/main" id="{97853212-6E07-80F8-54F6-3EA0917551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70F27B-48D1-55B9-D3FA-B627EBC49D9D}"/>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182631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254E7B-9BB9-E3F7-BAA2-00AB628EC8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B2A515-1F96-F466-89C8-D2F92834CF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D3054C-80E8-FF80-0E7B-9A265A17336C}"/>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5" name="Footer Placeholder 4">
            <a:extLst>
              <a:ext uri="{FF2B5EF4-FFF2-40B4-BE49-F238E27FC236}">
                <a16:creationId xmlns:a16="http://schemas.microsoft.com/office/drawing/2014/main" id="{3893E626-B728-2945-A0F2-14466AE019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7D0F0A-6CB9-D89C-E390-07B202E2A097}"/>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267114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4E99-F867-D15F-1EA7-F9B5FD2A7E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E2B202-E6BB-DE7F-B56C-D41801BD4C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B40225-D98B-C714-B479-B86794521EEC}"/>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5" name="Footer Placeholder 4">
            <a:extLst>
              <a:ext uri="{FF2B5EF4-FFF2-40B4-BE49-F238E27FC236}">
                <a16:creationId xmlns:a16="http://schemas.microsoft.com/office/drawing/2014/main" id="{3770863F-6B54-A89E-C3E1-0B6B398D0C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A54AF9-9C50-6291-AB4E-E1C70C903FF9}"/>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370897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D2004-68D4-B426-0171-AAC1FD319C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E7281A-84D5-0D59-99EB-A911B6BEDE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B65634-FBAE-04DE-B11D-2BDB22E74368}"/>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5" name="Footer Placeholder 4">
            <a:extLst>
              <a:ext uri="{FF2B5EF4-FFF2-40B4-BE49-F238E27FC236}">
                <a16:creationId xmlns:a16="http://schemas.microsoft.com/office/drawing/2014/main" id="{664EE5C0-0660-C2BB-988A-1F6D30D685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0FB9FB-A3BA-7DF1-A5D7-A5FFA71F0FD0}"/>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52278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4230C-5EFC-88B4-D72B-12B13DE7A8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914159-C96B-9102-08DC-CB3270EE7C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14B9D8D-83B0-E7DC-37CA-F56517BCF2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D24330-952B-ECE8-6BF6-0ACB18CE9FFF}"/>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6" name="Footer Placeholder 5">
            <a:extLst>
              <a:ext uri="{FF2B5EF4-FFF2-40B4-BE49-F238E27FC236}">
                <a16:creationId xmlns:a16="http://schemas.microsoft.com/office/drawing/2014/main" id="{4FC1AA32-5832-2895-B741-0CE8729116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CCCEDB-B621-5EFD-0E85-C9661EE0223C}"/>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151975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10A4D-B335-668B-7E52-E9C4121CC4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8C1EF0-229C-6062-E45A-EC0515683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C4A1F9-0F1B-462A-D54A-7A266EEFC6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9B91B4-FB23-9613-064A-04C7417EB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A79F3B-36AA-056A-65AF-2F2480842B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B7DC9C-F879-C569-5E00-E6759765D4D5}"/>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8" name="Footer Placeholder 7">
            <a:extLst>
              <a:ext uri="{FF2B5EF4-FFF2-40B4-BE49-F238E27FC236}">
                <a16:creationId xmlns:a16="http://schemas.microsoft.com/office/drawing/2014/main" id="{644F6B4A-EE1D-9A1D-FB3C-F21570DF1E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6E23F-0AC8-87E3-FDD2-C0BDFDC0ED7C}"/>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2283019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045FD-8F9A-B990-7C93-12CFE3E4F7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36D562-5ADE-4DE6-E254-617926A8ECFD}"/>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4" name="Footer Placeholder 3">
            <a:extLst>
              <a:ext uri="{FF2B5EF4-FFF2-40B4-BE49-F238E27FC236}">
                <a16:creationId xmlns:a16="http://schemas.microsoft.com/office/drawing/2014/main" id="{2371C585-1C2B-86B9-2FCC-4DB97208474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72CBB88-09D2-449F-4EE3-51AFDBA8D7FD}"/>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2994972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CFD101-FACA-A9C7-E33B-1DC65FD572D1}"/>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3" name="Footer Placeholder 2">
            <a:extLst>
              <a:ext uri="{FF2B5EF4-FFF2-40B4-BE49-F238E27FC236}">
                <a16:creationId xmlns:a16="http://schemas.microsoft.com/office/drawing/2014/main" id="{B42E75B5-C2FC-F140-CA6B-07FB967090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080F5E-4877-3CD9-58CD-F57BCFF66B6E}"/>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412703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4BCC-8372-66AC-6AD9-530780FDC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27CB7BE-56AC-FDE1-3863-D19096E336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619C54-65FD-ECBF-5F91-767E6CE62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30ADE5-C506-24EF-51D4-CE92E2A58A89}"/>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6" name="Footer Placeholder 5">
            <a:extLst>
              <a:ext uri="{FF2B5EF4-FFF2-40B4-BE49-F238E27FC236}">
                <a16:creationId xmlns:a16="http://schemas.microsoft.com/office/drawing/2014/main" id="{27457443-B9DB-692B-DB2B-07E4A13C36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192996-D3BD-E8EB-3263-2AFCF83E49F2}"/>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204513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0EA6-CCE4-13DD-C2DE-31D5E2365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BB485B-DF47-ABD1-670D-2B832A341E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A87F0CE-17AF-B61D-5E36-656CC1E0E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B4671-DB96-E6A3-D271-EE536EE69252}"/>
              </a:ext>
            </a:extLst>
          </p:cNvPr>
          <p:cNvSpPr>
            <a:spLocks noGrp="1"/>
          </p:cNvSpPr>
          <p:nvPr>
            <p:ph type="dt" sz="half" idx="10"/>
          </p:nvPr>
        </p:nvSpPr>
        <p:spPr/>
        <p:txBody>
          <a:bodyPr/>
          <a:lstStyle/>
          <a:p>
            <a:fld id="{2A3DAEF6-C558-4048-89D5-5050596A39A7}" type="datetimeFigureOut">
              <a:rPr lang="en-GB" smtClean="0"/>
              <a:t>18/06/2026</a:t>
            </a:fld>
            <a:endParaRPr lang="en-GB"/>
          </a:p>
        </p:txBody>
      </p:sp>
      <p:sp>
        <p:nvSpPr>
          <p:cNvPr id="6" name="Footer Placeholder 5">
            <a:extLst>
              <a:ext uri="{FF2B5EF4-FFF2-40B4-BE49-F238E27FC236}">
                <a16:creationId xmlns:a16="http://schemas.microsoft.com/office/drawing/2014/main" id="{67C48575-9980-983E-794C-DCBDB3B41E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4C123C-2E0F-C69A-B6D7-63972D996F88}"/>
              </a:ext>
            </a:extLst>
          </p:cNvPr>
          <p:cNvSpPr>
            <a:spLocks noGrp="1"/>
          </p:cNvSpPr>
          <p:nvPr>
            <p:ph type="sldNum" sz="quarter" idx="12"/>
          </p:nvPr>
        </p:nvSpPr>
        <p:spPr/>
        <p:txBody>
          <a:bodyPr/>
          <a:lstStyle/>
          <a:p>
            <a:fld id="{4001A752-9CF3-43B6-A7AD-F4684F44DD1E}" type="slidenum">
              <a:rPr lang="en-GB" smtClean="0"/>
              <a:t>‹#›</a:t>
            </a:fld>
            <a:endParaRPr lang="en-GB"/>
          </a:p>
        </p:txBody>
      </p:sp>
    </p:spTree>
    <p:extLst>
      <p:ext uri="{BB962C8B-B14F-4D97-AF65-F5344CB8AC3E}">
        <p14:creationId xmlns:p14="http://schemas.microsoft.com/office/powerpoint/2010/main" val="56548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571962-3D7A-F208-9DAA-64571A42D3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9E7405-597E-D198-6F4E-D7CD31074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54FAEB-DCB3-5934-E952-D78A5F3AF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3DAEF6-C558-4048-89D5-5050596A39A7}" type="datetimeFigureOut">
              <a:rPr lang="en-GB" smtClean="0"/>
              <a:t>18/06/2026</a:t>
            </a:fld>
            <a:endParaRPr lang="en-GB"/>
          </a:p>
        </p:txBody>
      </p:sp>
      <p:sp>
        <p:nvSpPr>
          <p:cNvPr id="5" name="Footer Placeholder 4">
            <a:extLst>
              <a:ext uri="{FF2B5EF4-FFF2-40B4-BE49-F238E27FC236}">
                <a16:creationId xmlns:a16="http://schemas.microsoft.com/office/drawing/2014/main" id="{8B20B1B1-B1F7-3953-6564-9EF5A669F5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7B02665-5240-FD58-B581-AE3BDF7B13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01A752-9CF3-43B6-A7AD-F4684F44DD1E}" type="slidenum">
              <a:rPr lang="en-GB" smtClean="0"/>
              <a:t>‹#›</a:t>
            </a:fld>
            <a:endParaRPr lang="en-GB"/>
          </a:p>
        </p:txBody>
      </p:sp>
    </p:spTree>
    <p:extLst>
      <p:ext uri="{BB962C8B-B14F-4D97-AF65-F5344CB8AC3E}">
        <p14:creationId xmlns:p14="http://schemas.microsoft.com/office/powerpoint/2010/main" val="2507916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hyperlink" Target="https://development.wiltshire.gov.uk/pr/s/planning-application/a0iQ300000LbVf3IAF/pl202603122?tabset-8903c=2" TargetMode="External"/><Relationship Id="rId1" Type="http://schemas.openxmlformats.org/officeDocument/2006/relationships/slideLayout" Target="../slideLayouts/slideLayout7.xml"/><Relationship Id="rId4" Type="http://schemas.openxmlformats.org/officeDocument/2006/relationships/image" Target="../media/image24.tmp"/></Relationships>
</file>

<file path=ppt/slides/_rels/slide1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7.xml"/><Relationship Id="rId5" Type="http://schemas.openxmlformats.org/officeDocument/2006/relationships/image" Target="../media/image28.tmp"/><Relationship Id="rId4" Type="http://schemas.openxmlformats.org/officeDocument/2006/relationships/image" Target="../media/image27.tmp"/></Relationships>
</file>

<file path=ppt/slides/_rels/slide13.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hyperlink" Target="https://development.wiltshire.gov.uk/pr/s/planning-application/a0iQ300000LPXeGIAX/pl202602943"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hyperlink" Target="https://development.wiltshire.gov.uk/pr/s/planning-application/a0iQ300000M0BA5IAN/pl202603491" TargetMode="External"/><Relationship Id="rId1" Type="http://schemas.openxmlformats.org/officeDocument/2006/relationships/slideLayout" Target="../slideLayouts/slideLayout7.xml"/><Relationship Id="rId6" Type="http://schemas.openxmlformats.org/officeDocument/2006/relationships/image" Target="../media/image12.tmp"/><Relationship Id="rId5" Type="http://schemas.openxmlformats.org/officeDocument/2006/relationships/image" Target="../media/image11.tmp"/><Relationship Id="rId4" Type="http://schemas.openxmlformats.org/officeDocument/2006/relationships/image" Target="../media/image10.tmp"/></Relationships>
</file>

<file path=ppt/slides/_rels/slide7.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7.xml"/><Relationship Id="rId4" Type="http://schemas.openxmlformats.org/officeDocument/2006/relationships/image" Target="../media/image15.tm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evelopment.wiltshire.gov.uk/pr/s/planning-application/a0i3z000019rh87AAA/pl202301914?tabset-8903c=3" TargetMode="External"/><Relationship Id="rId1" Type="http://schemas.openxmlformats.org/officeDocument/2006/relationships/slideLayout" Target="../slideLayouts/slideLayout7.xml"/><Relationship Id="rId4" Type="http://schemas.openxmlformats.org/officeDocument/2006/relationships/image" Target="../media/image17.tmp"/></Relationships>
</file>

<file path=ppt/slides/_rels/slide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hyperlink" Target="https://development.wiltshire.gov.uk/pr/s/planning-application/a0iQ300000GKZlBIAX/pl202507044" TargetMode="External"/><Relationship Id="rId1" Type="http://schemas.openxmlformats.org/officeDocument/2006/relationships/slideLayout" Target="../slideLayouts/slideLayout7.xml"/><Relationship Id="rId6" Type="http://schemas.openxmlformats.org/officeDocument/2006/relationships/image" Target="../media/image21.tmp"/><Relationship Id="rId5" Type="http://schemas.openxmlformats.org/officeDocument/2006/relationships/image" Target="../media/image20.tmp"/><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ED80D9-CBCD-7A41-7BF9-99DD1FED9526}"/>
              </a:ext>
            </a:extLst>
          </p:cNvPr>
          <p:cNvSpPr txBox="1"/>
          <p:nvPr/>
        </p:nvSpPr>
        <p:spPr>
          <a:xfrm>
            <a:off x="2534412" y="115313"/>
            <a:ext cx="7123176" cy="707886"/>
          </a:xfrm>
          <a:prstGeom prst="rect">
            <a:avLst/>
          </a:prstGeom>
          <a:noFill/>
        </p:spPr>
        <p:txBody>
          <a:bodyPr wrap="square" rtlCol="0">
            <a:spAutoFit/>
          </a:bodyPr>
          <a:lstStyle/>
          <a:p>
            <a:r>
              <a:rPr lang="en-GB" sz="4000" dirty="0"/>
              <a:t>Planning Applications</a:t>
            </a:r>
          </a:p>
        </p:txBody>
      </p:sp>
      <p:pic>
        <p:nvPicPr>
          <p:cNvPr id="17" name="Graphic 16" descr="Fir tree with solid fill">
            <a:extLst>
              <a:ext uri="{FF2B5EF4-FFF2-40B4-BE49-F238E27FC236}">
                <a16:creationId xmlns:a16="http://schemas.microsoft.com/office/drawing/2014/main" id="{7AC7B174-F9B8-0A5D-1BDD-75A21688326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818637" y="860484"/>
            <a:ext cx="732794" cy="732794"/>
          </a:xfrm>
          <a:prstGeom prst="rect">
            <a:avLst/>
          </a:prstGeom>
        </p:spPr>
      </p:pic>
      <p:pic>
        <p:nvPicPr>
          <p:cNvPr id="19" name="Graphic 18" descr="House with solid fill">
            <a:extLst>
              <a:ext uri="{FF2B5EF4-FFF2-40B4-BE49-F238E27FC236}">
                <a16:creationId xmlns:a16="http://schemas.microsoft.com/office/drawing/2014/main" id="{D93D5978-6749-5F4B-C630-295C4BD55B8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42057" y="952020"/>
            <a:ext cx="707886" cy="707886"/>
          </a:xfrm>
          <a:prstGeom prst="rect">
            <a:avLst/>
          </a:prstGeom>
        </p:spPr>
      </p:pic>
      <p:pic>
        <p:nvPicPr>
          <p:cNvPr id="20" name="Graphic 19" descr="House with solid fill">
            <a:extLst>
              <a:ext uri="{FF2B5EF4-FFF2-40B4-BE49-F238E27FC236}">
                <a16:creationId xmlns:a16="http://schemas.microsoft.com/office/drawing/2014/main" id="{53A80C00-B355-3869-4E37-1C5B4BCEBB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11744" y="983647"/>
            <a:ext cx="707886" cy="707886"/>
          </a:xfrm>
          <a:prstGeom prst="rect">
            <a:avLst/>
          </a:prstGeom>
        </p:spPr>
      </p:pic>
      <p:sp>
        <p:nvSpPr>
          <p:cNvPr id="3" name="TextBox 2">
            <a:extLst>
              <a:ext uri="{FF2B5EF4-FFF2-40B4-BE49-F238E27FC236}">
                <a16:creationId xmlns:a16="http://schemas.microsoft.com/office/drawing/2014/main" id="{2CE6F8B7-9B97-5B76-131E-17CF78CE4BA2}"/>
              </a:ext>
            </a:extLst>
          </p:cNvPr>
          <p:cNvSpPr txBox="1"/>
          <p:nvPr/>
        </p:nvSpPr>
        <p:spPr>
          <a:xfrm>
            <a:off x="383175" y="3097197"/>
            <a:ext cx="5642240" cy="369332"/>
          </a:xfrm>
          <a:prstGeom prst="rect">
            <a:avLst/>
          </a:prstGeom>
          <a:noFill/>
        </p:spPr>
        <p:txBody>
          <a:bodyPr wrap="square" rtlCol="0">
            <a:spAutoFit/>
          </a:bodyPr>
          <a:lstStyle/>
          <a:p>
            <a:r>
              <a:rPr lang="en-GB" i="1" u="sng" dirty="0"/>
              <a:t>Additions after Agenda published</a:t>
            </a:r>
          </a:p>
        </p:txBody>
      </p:sp>
      <p:pic>
        <p:nvPicPr>
          <p:cNvPr id="8" name="Graphic 7" descr="House with solid fill">
            <a:extLst>
              <a:ext uri="{FF2B5EF4-FFF2-40B4-BE49-F238E27FC236}">
                <a16:creationId xmlns:a16="http://schemas.microsoft.com/office/drawing/2014/main" id="{BD1130ED-7688-19C4-87FC-F9F7823EDAB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57801" y="3525861"/>
            <a:ext cx="707886" cy="707886"/>
          </a:xfrm>
          <a:prstGeom prst="rect">
            <a:avLst/>
          </a:prstGeom>
        </p:spPr>
      </p:pic>
      <p:sp>
        <p:nvSpPr>
          <p:cNvPr id="13" name="TextBox 12">
            <a:extLst>
              <a:ext uri="{FF2B5EF4-FFF2-40B4-BE49-F238E27FC236}">
                <a16:creationId xmlns:a16="http://schemas.microsoft.com/office/drawing/2014/main" id="{25C068CC-29A7-EE15-F25F-27C2AAE86CD0}"/>
              </a:ext>
            </a:extLst>
          </p:cNvPr>
          <p:cNvSpPr txBox="1"/>
          <p:nvPr/>
        </p:nvSpPr>
        <p:spPr>
          <a:xfrm>
            <a:off x="453760" y="946134"/>
            <a:ext cx="5326498" cy="646331"/>
          </a:xfrm>
          <a:prstGeom prst="rect">
            <a:avLst/>
          </a:prstGeom>
          <a:noFill/>
        </p:spPr>
        <p:txBody>
          <a:bodyPr wrap="square">
            <a:spAutoFit/>
          </a:bodyPr>
          <a:lstStyle/>
          <a:p>
            <a:r>
              <a:rPr lang="en-US" b="1" dirty="0">
                <a:solidFill>
                  <a:srgbClr val="4A4A4A"/>
                </a:solidFill>
                <a:latin typeface="Lato" panose="020F0502020204030203" pitchFamily="34" charset="0"/>
              </a:rPr>
              <a:t>Site Address</a:t>
            </a:r>
            <a:endParaRPr lang="en-US" dirty="0"/>
          </a:p>
          <a:p>
            <a:r>
              <a:rPr lang="en-US" dirty="0"/>
              <a:t>Land off Trowbridge Road, Bradford on Avon</a:t>
            </a:r>
            <a:endParaRPr lang="en-GB" dirty="0"/>
          </a:p>
        </p:txBody>
      </p:sp>
      <p:pic>
        <p:nvPicPr>
          <p:cNvPr id="15" name="Graphic 14" descr="House with solid fill">
            <a:extLst>
              <a:ext uri="{FF2B5EF4-FFF2-40B4-BE49-F238E27FC236}">
                <a16:creationId xmlns:a16="http://schemas.microsoft.com/office/drawing/2014/main" id="{F8FC8B97-2972-4668-3247-1457B6C7055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48952" y="915356"/>
            <a:ext cx="707886" cy="707886"/>
          </a:xfrm>
          <a:prstGeom prst="rect">
            <a:avLst/>
          </a:prstGeom>
        </p:spPr>
      </p:pic>
      <p:sp>
        <p:nvSpPr>
          <p:cNvPr id="10" name="TextBox 9">
            <a:extLst>
              <a:ext uri="{FF2B5EF4-FFF2-40B4-BE49-F238E27FC236}">
                <a16:creationId xmlns:a16="http://schemas.microsoft.com/office/drawing/2014/main" id="{4CFBB26D-F8C3-EEF0-6611-6EA75E267004}"/>
              </a:ext>
            </a:extLst>
          </p:cNvPr>
          <p:cNvSpPr txBox="1"/>
          <p:nvPr/>
        </p:nvSpPr>
        <p:spPr>
          <a:xfrm>
            <a:off x="352039" y="5228022"/>
            <a:ext cx="6097904" cy="646331"/>
          </a:xfrm>
          <a:prstGeom prst="rect">
            <a:avLst/>
          </a:prstGeom>
          <a:noFill/>
        </p:spPr>
        <p:txBody>
          <a:bodyPr wrap="square">
            <a:spAutoFit/>
          </a:bodyPr>
          <a:lstStyle/>
          <a:p>
            <a:r>
              <a:rPr lang="en-US" b="1" dirty="0"/>
              <a:t>Site Address</a:t>
            </a:r>
            <a:endParaRPr lang="en-US" dirty="0"/>
          </a:p>
          <a:p>
            <a:r>
              <a:rPr lang="en-US" dirty="0"/>
              <a:t>Merkins Farm, Bradford Leigh, Bradford On Avon, BA15 2RW</a:t>
            </a:r>
          </a:p>
        </p:txBody>
      </p:sp>
      <p:sp>
        <p:nvSpPr>
          <p:cNvPr id="18" name="TextBox 17">
            <a:extLst>
              <a:ext uri="{FF2B5EF4-FFF2-40B4-BE49-F238E27FC236}">
                <a16:creationId xmlns:a16="http://schemas.microsoft.com/office/drawing/2014/main" id="{14AFDEDB-F07C-6F2D-5A06-3359E41B89FA}"/>
              </a:ext>
            </a:extLst>
          </p:cNvPr>
          <p:cNvSpPr txBox="1"/>
          <p:nvPr/>
        </p:nvSpPr>
        <p:spPr>
          <a:xfrm>
            <a:off x="383175" y="3525861"/>
            <a:ext cx="5855970" cy="923330"/>
          </a:xfrm>
          <a:prstGeom prst="rect">
            <a:avLst/>
          </a:prstGeom>
          <a:noFill/>
        </p:spPr>
        <p:txBody>
          <a:bodyPr wrap="square">
            <a:spAutoFit/>
          </a:bodyPr>
          <a:lstStyle/>
          <a:p>
            <a:r>
              <a:rPr lang="en-US" b="1" dirty="0"/>
              <a:t>Site Address</a:t>
            </a:r>
            <a:endParaRPr lang="en-US" dirty="0"/>
          </a:p>
          <a:p>
            <a:r>
              <a:rPr lang="en-US" dirty="0"/>
              <a:t>Whistle Mead Solar Farm, Little </a:t>
            </a:r>
            <a:r>
              <a:rPr lang="en-US" dirty="0" err="1"/>
              <a:t>Chalfield</a:t>
            </a:r>
            <a:r>
              <a:rPr lang="en-US" dirty="0"/>
              <a:t>, Melksham, SN12 8NP</a:t>
            </a:r>
          </a:p>
        </p:txBody>
      </p:sp>
      <p:sp>
        <p:nvSpPr>
          <p:cNvPr id="22" name="TextBox 21">
            <a:extLst>
              <a:ext uri="{FF2B5EF4-FFF2-40B4-BE49-F238E27FC236}">
                <a16:creationId xmlns:a16="http://schemas.microsoft.com/office/drawing/2014/main" id="{69D4B9C1-7C0B-163E-CB25-AE718F857E35}"/>
              </a:ext>
            </a:extLst>
          </p:cNvPr>
          <p:cNvSpPr txBox="1"/>
          <p:nvPr/>
        </p:nvSpPr>
        <p:spPr>
          <a:xfrm>
            <a:off x="311493" y="4594803"/>
            <a:ext cx="6382512" cy="646331"/>
          </a:xfrm>
          <a:prstGeom prst="rect">
            <a:avLst/>
          </a:prstGeom>
          <a:noFill/>
        </p:spPr>
        <p:txBody>
          <a:bodyPr wrap="square">
            <a:spAutoFit/>
          </a:bodyPr>
          <a:lstStyle/>
          <a:p>
            <a:r>
              <a:rPr lang="en-US" b="1" dirty="0"/>
              <a:t>Site Address</a:t>
            </a:r>
            <a:endParaRPr lang="en-US" dirty="0"/>
          </a:p>
          <a:p>
            <a:r>
              <a:rPr lang="en-US" dirty="0"/>
              <a:t>Former Countrywide Site, Bradford Road, Melksham</a:t>
            </a:r>
          </a:p>
        </p:txBody>
      </p:sp>
      <p:pic>
        <p:nvPicPr>
          <p:cNvPr id="23" name="Graphic 22" descr="House with solid fill">
            <a:extLst>
              <a:ext uri="{FF2B5EF4-FFF2-40B4-BE49-F238E27FC236}">
                <a16:creationId xmlns:a16="http://schemas.microsoft.com/office/drawing/2014/main" id="{4751127F-D040-D05B-7C58-03135E03D6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90489" y="5166467"/>
            <a:ext cx="707886" cy="707886"/>
          </a:xfrm>
          <a:prstGeom prst="rect">
            <a:avLst/>
          </a:prstGeom>
        </p:spPr>
      </p:pic>
      <p:sp>
        <p:nvSpPr>
          <p:cNvPr id="24" name="TextBox 23">
            <a:extLst>
              <a:ext uri="{FF2B5EF4-FFF2-40B4-BE49-F238E27FC236}">
                <a16:creationId xmlns:a16="http://schemas.microsoft.com/office/drawing/2014/main" id="{8363653D-BDCD-FFE3-D425-E0E3FA51363D}"/>
              </a:ext>
            </a:extLst>
          </p:cNvPr>
          <p:cNvSpPr txBox="1"/>
          <p:nvPr/>
        </p:nvSpPr>
        <p:spPr>
          <a:xfrm>
            <a:off x="453760" y="1751256"/>
            <a:ext cx="6097978" cy="646331"/>
          </a:xfrm>
          <a:prstGeom prst="rect">
            <a:avLst/>
          </a:prstGeom>
          <a:noFill/>
        </p:spPr>
        <p:txBody>
          <a:bodyPr wrap="square">
            <a:spAutoFit/>
          </a:bodyPr>
          <a:lstStyle/>
          <a:p>
            <a:pPr>
              <a:buNone/>
            </a:pPr>
            <a:r>
              <a:rPr lang="en-GB" b="1" i="0" dirty="0">
                <a:solidFill>
                  <a:srgbClr val="4A4A4A"/>
                </a:solidFill>
                <a:effectLst/>
                <a:latin typeface="Lato" panose="020F0502020204030203" pitchFamily="34" charset="0"/>
              </a:rPr>
              <a:t>Site Address</a:t>
            </a:r>
            <a:endParaRPr lang="en-GB" dirty="0"/>
          </a:p>
          <a:p>
            <a:pPr algn="l">
              <a:buNone/>
            </a:pPr>
            <a:r>
              <a:rPr lang="en-GB" b="0" i="0" dirty="0">
                <a:solidFill>
                  <a:srgbClr val="333333"/>
                </a:solidFill>
                <a:effectLst/>
                <a:latin typeface="Lato" panose="020F0502020204030203" pitchFamily="34" charset="0"/>
              </a:rPr>
              <a:t>Holt Farm, Ground Corner, Holt, Trowbridge, BA14 6RT</a:t>
            </a:r>
          </a:p>
        </p:txBody>
      </p:sp>
      <p:sp>
        <p:nvSpPr>
          <p:cNvPr id="26" name="TextBox 25">
            <a:extLst>
              <a:ext uri="{FF2B5EF4-FFF2-40B4-BE49-F238E27FC236}">
                <a16:creationId xmlns:a16="http://schemas.microsoft.com/office/drawing/2014/main" id="{DC9F4243-7212-0E14-A8FD-300DF4E62F8E}"/>
              </a:ext>
            </a:extLst>
          </p:cNvPr>
          <p:cNvSpPr txBox="1"/>
          <p:nvPr/>
        </p:nvSpPr>
        <p:spPr>
          <a:xfrm>
            <a:off x="352039" y="6046242"/>
            <a:ext cx="6097978" cy="646331"/>
          </a:xfrm>
          <a:prstGeom prst="rect">
            <a:avLst/>
          </a:prstGeom>
          <a:noFill/>
        </p:spPr>
        <p:txBody>
          <a:bodyPr wrap="square">
            <a:spAutoFit/>
          </a:bodyPr>
          <a:lstStyle/>
          <a:p>
            <a:pPr>
              <a:buNone/>
            </a:pPr>
            <a:r>
              <a:rPr lang="en-GB" b="1" i="0" dirty="0">
                <a:solidFill>
                  <a:srgbClr val="4A4A4A"/>
                </a:solidFill>
                <a:effectLst/>
                <a:latin typeface="Lato" panose="020F0502020204030203" pitchFamily="34" charset="0"/>
              </a:rPr>
              <a:t>Site Address</a:t>
            </a:r>
            <a:endParaRPr lang="en-GB" dirty="0"/>
          </a:p>
          <a:p>
            <a:pPr algn="l">
              <a:buNone/>
            </a:pPr>
            <a:r>
              <a:rPr lang="en-GB" b="0" i="0" dirty="0">
                <a:solidFill>
                  <a:srgbClr val="333333"/>
                </a:solidFill>
                <a:effectLst/>
                <a:latin typeface="Lato" panose="020F0502020204030203" pitchFamily="34" charset="0"/>
              </a:rPr>
              <a:t>Land off Melksham Road, Holt</a:t>
            </a:r>
          </a:p>
        </p:txBody>
      </p:sp>
      <p:pic>
        <p:nvPicPr>
          <p:cNvPr id="27" name="Graphic 26" descr="House with solid fill">
            <a:extLst>
              <a:ext uri="{FF2B5EF4-FFF2-40B4-BE49-F238E27FC236}">
                <a16:creationId xmlns:a16="http://schemas.microsoft.com/office/drawing/2014/main" id="{E7C709DF-6E28-5058-5C8C-D069CBA83E9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12686" y="5961227"/>
            <a:ext cx="707886" cy="707886"/>
          </a:xfrm>
          <a:prstGeom prst="rect">
            <a:avLst/>
          </a:prstGeom>
        </p:spPr>
      </p:pic>
      <p:pic>
        <p:nvPicPr>
          <p:cNvPr id="28" name="Graphic 27" descr="House with solid fill">
            <a:extLst>
              <a:ext uri="{FF2B5EF4-FFF2-40B4-BE49-F238E27FC236}">
                <a16:creationId xmlns:a16="http://schemas.microsoft.com/office/drawing/2014/main" id="{BE3C31F9-F80E-DF30-CA91-DB8F41FAF59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35217" y="5991061"/>
            <a:ext cx="707886" cy="707886"/>
          </a:xfrm>
          <a:prstGeom prst="rect">
            <a:avLst/>
          </a:prstGeom>
        </p:spPr>
      </p:pic>
    </p:spTree>
    <p:extLst>
      <p:ext uri="{BB962C8B-B14F-4D97-AF65-F5344CB8AC3E}">
        <p14:creationId xmlns:p14="http://schemas.microsoft.com/office/powerpoint/2010/main" val="896623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B4B5D-7B42-FC72-1C39-C18637F1264D}"/>
              </a:ext>
            </a:extLst>
          </p:cNvPr>
          <p:cNvSpPr txBox="1"/>
          <p:nvPr/>
        </p:nvSpPr>
        <p:spPr>
          <a:xfrm>
            <a:off x="8277101" y="1598105"/>
            <a:ext cx="3075709" cy="646331"/>
          </a:xfrm>
          <a:prstGeom prst="rect">
            <a:avLst/>
          </a:prstGeom>
          <a:noFill/>
        </p:spPr>
        <p:txBody>
          <a:bodyPr wrap="square" rtlCol="0">
            <a:spAutoFit/>
          </a:bodyPr>
          <a:lstStyle/>
          <a:p>
            <a:r>
              <a:rPr lang="en-GB" b="1" dirty="0"/>
              <a:t>Bewley</a:t>
            </a:r>
          </a:p>
          <a:p>
            <a:r>
              <a:rPr lang="en-GB" dirty="0"/>
              <a:t>Approved Reserved Matters</a:t>
            </a:r>
          </a:p>
        </p:txBody>
      </p:sp>
      <p:sp>
        <p:nvSpPr>
          <p:cNvPr id="2" name="TextBox 1">
            <a:extLst>
              <a:ext uri="{FF2B5EF4-FFF2-40B4-BE49-F238E27FC236}">
                <a16:creationId xmlns:a16="http://schemas.microsoft.com/office/drawing/2014/main" id="{EA6C8861-7779-E602-D6FD-6D73DD052A31}"/>
              </a:ext>
            </a:extLst>
          </p:cNvPr>
          <p:cNvSpPr txBox="1"/>
          <p:nvPr/>
        </p:nvSpPr>
        <p:spPr>
          <a:xfrm>
            <a:off x="7612083" y="2798434"/>
            <a:ext cx="3883231" cy="3139321"/>
          </a:xfrm>
          <a:prstGeom prst="rect">
            <a:avLst/>
          </a:prstGeom>
          <a:noFill/>
        </p:spPr>
        <p:txBody>
          <a:bodyPr wrap="square" rtlCol="0">
            <a:spAutoFit/>
          </a:bodyPr>
          <a:lstStyle/>
          <a:p>
            <a:pPr marL="285750" indent="-285750">
              <a:buFont typeface="Arial" panose="020B0604020202020204" pitchFamily="34" charset="0"/>
              <a:buChar char="•"/>
            </a:pPr>
            <a:r>
              <a:rPr lang="en-GB" dirty="0"/>
              <a:t>Know they are selling the site.</a:t>
            </a:r>
          </a:p>
          <a:p>
            <a:pPr marL="285750" indent="-285750">
              <a:buFont typeface="Arial" panose="020B0604020202020204" pitchFamily="34" charset="0"/>
              <a:buChar char="•"/>
            </a:pPr>
            <a:r>
              <a:rPr lang="en-GB" dirty="0"/>
              <a:t>Awaiting any news.</a:t>
            </a:r>
          </a:p>
          <a:p>
            <a:endParaRPr lang="en-GB" dirty="0"/>
          </a:p>
          <a:p>
            <a:endParaRPr lang="en-GB" dirty="0"/>
          </a:p>
          <a:p>
            <a:pPr marL="285750" indent="-285750">
              <a:buFont typeface="Arial" panose="020B0604020202020204" pitchFamily="34" charset="0"/>
              <a:buChar char="•"/>
            </a:pPr>
            <a:r>
              <a:rPr lang="en-GB" dirty="0"/>
              <a:t>Planning Officer explained s73 likely.</a:t>
            </a:r>
          </a:p>
          <a:p>
            <a:pPr marL="285750" indent="-285750">
              <a:buFont typeface="Arial" panose="020B0604020202020204" pitchFamily="34" charset="0"/>
              <a:buChar char="•"/>
            </a:pPr>
            <a:r>
              <a:rPr lang="en-GB" dirty="0"/>
              <a:t>Public consultation like Reserved Matters</a:t>
            </a:r>
          </a:p>
          <a:p>
            <a:pPr marL="285750" indent="-285750">
              <a:buFont typeface="Arial" panose="020B0604020202020204" pitchFamily="34" charset="0"/>
              <a:buChar char="•"/>
            </a:pPr>
            <a:r>
              <a:rPr lang="en-GB" dirty="0"/>
              <a:t>Are changes acceptable or better?</a:t>
            </a:r>
          </a:p>
          <a:p>
            <a:pPr marL="285750" indent="-285750">
              <a:buFont typeface="Arial" panose="020B0604020202020204" pitchFamily="34" charset="0"/>
              <a:buChar char="•"/>
            </a:pPr>
            <a:r>
              <a:rPr lang="en-GB" dirty="0"/>
              <a:t>Clearly identify areas not acceptable with reason.</a:t>
            </a:r>
          </a:p>
        </p:txBody>
      </p:sp>
      <p:sp>
        <p:nvSpPr>
          <p:cNvPr id="6" name="TextBox 5">
            <a:extLst>
              <a:ext uri="{FF2B5EF4-FFF2-40B4-BE49-F238E27FC236}">
                <a16:creationId xmlns:a16="http://schemas.microsoft.com/office/drawing/2014/main" id="{286BA568-8B0E-1314-6E85-C52AEA567602}"/>
              </a:ext>
            </a:extLst>
          </p:cNvPr>
          <p:cNvSpPr txBox="1"/>
          <p:nvPr/>
        </p:nvSpPr>
        <p:spPr>
          <a:xfrm>
            <a:off x="646693" y="458580"/>
            <a:ext cx="10898614" cy="923330"/>
          </a:xfrm>
          <a:prstGeom prst="rect">
            <a:avLst/>
          </a:prstGeom>
          <a:noFill/>
        </p:spPr>
        <p:txBody>
          <a:bodyPr wrap="square">
            <a:spAutoFit/>
          </a:bodyPr>
          <a:lstStyle/>
          <a:p>
            <a:pPr>
              <a:buNone/>
            </a:pPr>
            <a:r>
              <a:rPr lang="en-GB" b="1" i="0" dirty="0">
                <a:solidFill>
                  <a:srgbClr val="4A4A4A"/>
                </a:solidFill>
                <a:effectLst/>
                <a:latin typeface="Lato" panose="020F0502020204030203" pitchFamily="34" charset="0"/>
              </a:rPr>
              <a:t>Proposal</a:t>
            </a:r>
            <a:endParaRPr lang="en-GB" dirty="0"/>
          </a:p>
          <a:p>
            <a:pPr algn="l">
              <a:buNone/>
            </a:pPr>
            <a:r>
              <a:rPr lang="en-GB" b="0" i="0" dirty="0">
                <a:solidFill>
                  <a:srgbClr val="333333"/>
                </a:solidFill>
                <a:effectLst/>
                <a:latin typeface="Lato" panose="020F0502020204030203" pitchFamily="34" charset="0"/>
              </a:rPr>
              <a:t>Application for a Lawful Development Certificate to confirm that outline planning permission PL/2022/03315, with reserved matters approval PL/2025/04414, has been lawfully commenced.</a:t>
            </a:r>
          </a:p>
        </p:txBody>
      </p:sp>
      <p:pic>
        <p:nvPicPr>
          <p:cNvPr id="9" name="Picture 8">
            <a:extLst>
              <a:ext uri="{FF2B5EF4-FFF2-40B4-BE49-F238E27FC236}">
                <a16:creationId xmlns:a16="http://schemas.microsoft.com/office/drawing/2014/main" id="{CD7A1486-753A-B036-91DE-2C07CBC5D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56" y="1746540"/>
            <a:ext cx="7334627" cy="4191215"/>
          </a:xfrm>
          <a:prstGeom prst="rect">
            <a:avLst/>
          </a:prstGeom>
        </p:spPr>
      </p:pic>
    </p:spTree>
    <p:extLst>
      <p:ext uri="{BB962C8B-B14F-4D97-AF65-F5344CB8AC3E}">
        <p14:creationId xmlns:p14="http://schemas.microsoft.com/office/powerpoint/2010/main" val="325437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45B2B-9F5A-5B39-9269-31CB7E36F1F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47C9F35-9B17-2F82-EE6D-D2020209DA43}"/>
              </a:ext>
            </a:extLst>
          </p:cNvPr>
          <p:cNvSpPr txBox="1"/>
          <p:nvPr/>
        </p:nvSpPr>
        <p:spPr>
          <a:xfrm>
            <a:off x="240030" y="1015919"/>
            <a:ext cx="6787134" cy="646331"/>
          </a:xfrm>
          <a:prstGeom prst="rect">
            <a:avLst/>
          </a:prstGeom>
          <a:noFill/>
        </p:spPr>
        <p:txBody>
          <a:bodyPr wrap="square">
            <a:spAutoFit/>
          </a:bodyPr>
          <a:lstStyle/>
          <a:p>
            <a:r>
              <a:rPr lang="en-US" b="1" dirty="0"/>
              <a:t>Proposal</a:t>
            </a:r>
            <a:endParaRPr lang="en-US" dirty="0"/>
          </a:p>
          <a:p>
            <a:r>
              <a:rPr lang="en-GB" dirty="0"/>
              <a:t>Steel framed agricultural building</a:t>
            </a:r>
            <a:endParaRPr lang="en-US" dirty="0"/>
          </a:p>
        </p:txBody>
      </p:sp>
      <p:sp>
        <p:nvSpPr>
          <p:cNvPr id="14" name="TextBox 13">
            <a:extLst>
              <a:ext uri="{FF2B5EF4-FFF2-40B4-BE49-F238E27FC236}">
                <a16:creationId xmlns:a16="http://schemas.microsoft.com/office/drawing/2014/main" id="{80347313-5133-033F-FA9B-8E4303BEF436}"/>
              </a:ext>
            </a:extLst>
          </p:cNvPr>
          <p:cNvSpPr txBox="1"/>
          <p:nvPr/>
        </p:nvSpPr>
        <p:spPr>
          <a:xfrm>
            <a:off x="6337934" y="315282"/>
            <a:ext cx="5445253" cy="923330"/>
          </a:xfrm>
          <a:prstGeom prst="rect">
            <a:avLst/>
          </a:prstGeom>
          <a:noFill/>
        </p:spPr>
        <p:txBody>
          <a:bodyPr wrap="square">
            <a:spAutoFit/>
          </a:bodyPr>
          <a:lstStyle/>
          <a:p>
            <a:r>
              <a:rPr lang="en-GB" dirty="0">
                <a:hlinkClick r:id="rId2"/>
              </a:rPr>
              <a:t>https://development.wiltshire.gov.uk/pr/s/planning-application/a0iQ300000LbVf3IAF/pl202603122?tabset-8903c=2</a:t>
            </a:r>
            <a:r>
              <a:rPr lang="en-GB" dirty="0"/>
              <a:t> </a:t>
            </a:r>
          </a:p>
        </p:txBody>
      </p:sp>
      <p:sp>
        <p:nvSpPr>
          <p:cNvPr id="3" name="TextBox 2">
            <a:extLst>
              <a:ext uri="{FF2B5EF4-FFF2-40B4-BE49-F238E27FC236}">
                <a16:creationId xmlns:a16="http://schemas.microsoft.com/office/drawing/2014/main" id="{8998845B-C3BE-4500-DC3C-63D1CCBE925B}"/>
              </a:ext>
            </a:extLst>
          </p:cNvPr>
          <p:cNvSpPr txBox="1"/>
          <p:nvPr/>
        </p:nvSpPr>
        <p:spPr>
          <a:xfrm>
            <a:off x="9409519" y="1238612"/>
            <a:ext cx="2242375" cy="646331"/>
          </a:xfrm>
          <a:prstGeom prst="rect">
            <a:avLst/>
          </a:prstGeom>
          <a:noFill/>
        </p:spPr>
        <p:txBody>
          <a:bodyPr wrap="square">
            <a:spAutoFit/>
          </a:bodyPr>
          <a:lstStyle/>
          <a:p>
            <a:pPr algn="l">
              <a:buNone/>
            </a:pPr>
            <a:r>
              <a:rPr lang="en-GB" b="1" i="0" dirty="0">
                <a:solidFill>
                  <a:srgbClr val="4A4A4A"/>
                </a:solidFill>
                <a:effectLst/>
                <a:latin typeface="Lato" panose="020F0502020204030203" pitchFamily="34" charset="0"/>
              </a:rPr>
              <a:t>Officer Name</a:t>
            </a:r>
          </a:p>
          <a:p>
            <a:r>
              <a:rPr lang="en-GB" b="0" i="0" dirty="0">
                <a:solidFill>
                  <a:srgbClr val="333333"/>
                </a:solidFill>
                <a:effectLst/>
                <a:latin typeface="Lato" panose="020F0502020204030203" pitchFamily="34" charset="0"/>
              </a:rPr>
              <a:t>Angela Ellis</a:t>
            </a:r>
          </a:p>
        </p:txBody>
      </p:sp>
      <p:sp>
        <p:nvSpPr>
          <p:cNvPr id="5" name="TextBox 4">
            <a:extLst>
              <a:ext uri="{FF2B5EF4-FFF2-40B4-BE49-F238E27FC236}">
                <a16:creationId xmlns:a16="http://schemas.microsoft.com/office/drawing/2014/main" id="{A0B7D98E-1979-9C95-62BD-4FC37E48DF18}"/>
              </a:ext>
            </a:extLst>
          </p:cNvPr>
          <p:cNvSpPr txBox="1"/>
          <p:nvPr/>
        </p:nvSpPr>
        <p:spPr>
          <a:xfrm>
            <a:off x="240030" y="315282"/>
            <a:ext cx="6097904" cy="646331"/>
          </a:xfrm>
          <a:prstGeom prst="rect">
            <a:avLst/>
          </a:prstGeom>
          <a:noFill/>
        </p:spPr>
        <p:txBody>
          <a:bodyPr wrap="square">
            <a:spAutoFit/>
          </a:bodyPr>
          <a:lstStyle/>
          <a:p>
            <a:r>
              <a:rPr lang="en-US" b="1" dirty="0"/>
              <a:t>Site Address</a:t>
            </a:r>
            <a:endParaRPr lang="en-US" dirty="0"/>
          </a:p>
          <a:p>
            <a:r>
              <a:rPr lang="en-US" dirty="0"/>
              <a:t>Merkins Farm, Bradford Leigh, Bradford On Avon, BA15 2RW</a:t>
            </a:r>
          </a:p>
        </p:txBody>
      </p:sp>
      <p:pic>
        <p:nvPicPr>
          <p:cNvPr id="16" name="Picture 15">
            <a:extLst>
              <a:ext uri="{FF2B5EF4-FFF2-40B4-BE49-F238E27FC236}">
                <a16:creationId xmlns:a16="http://schemas.microsoft.com/office/drawing/2014/main" id="{7BEEAFD9-41DD-7E4E-D12E-EB78FBE9E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030" y="1288410"/>
            <a:ext cx="3972268" cy="2933874"/>
          </a:xfrm>
          <a:prstGeom prst="rect">
            <a:avLst/>
          </a:prstGeom>
        </p:spPr>
      </p:pic>
      <p:pic>
        <p:nvPicPr>
          <p:cNvPr id="4" name="Picture 3">
            <a:extLst>
              <a:ext uri="{FF2B5EF4-FFF2-40B4-BE49-F238E27FC236}">
                <a16:creationId xmlns:a16="http://schemas.microsoft.com/office/drawing/2014/main" id="{F9C999A9-A129-4F36-7C91-B385CB4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110" y="3834733"/>
            <a:ext cx="9473780" cy="2933874"/>
          </a:xfrm>
          <a:prstGeom prst="rect">
            <a:avLst/>
          </a:prstGeom>
        </p:spPr>
      </p:pic>
    </p:spTree>
    <p:extLst>
      <p:ext uri="{BB962C8B-B14F-4D97-AF65-F5344CB8AC3E}">
        <p14:creationId xmlns:p14="http://schemas.microsoft.com/office/powerpoint/2010/main" val="2845919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EB0D5-8004-BB00-34F4-9F6C7FA3D6DA}"/>
              </a:ext>
            </a:extLst>
          </p:cNvPr>
          <p:cNvPicPr>
            <a:picLocks noChangeAspect="1"/>
          </p:cNvPicPr>
          <p:nvPr/>
        </p:nvPicPr>
        <p:blipFill>
          <a:blip r:embed="rId2">
            <a:extLst>
              <a:ext uri="{28A0092B-C50C-407E-A947-70E740481C1C}">
                <a14:useLocalDpi xmlns:a14="http://schemas.microsoft.com/office/drawing/2010/main" val="0"/>
              </a:ext>
            </a:extLst>
          </a:blip>
          <a:srcRect l="1869" t="3432" r="20189" b="5730"/>
          <a:stretch>
            <a:fillRect/>
          </a:stretch>
        </p:blipFill>
        <p:spPr>
          <a:xfrm>
            <a:off x="0" y="0"/>
            <a:ext cx="5320145" cy="4288631"/>
          </a:xfrm>
          <a:prstGeom prst="rect">
            <a:avLst/>
          </a:prstGeom>
        </p:spPr>
      </p:pic>
      <p:pic>
        <p:nvPicPr>
          <p:cNvPr id="5" name="Picture 4">
            <a:extLst>
              <a:ext uri="{FF2B5EF4-FFF2-40B4-BE49-F238E27FC236}">
                <a16:creationId xmlns:a16="http://schemas.microsoft.com/office/drawing/2014/main" id="{955CBE6D-888A-539F-0CD1-1E45EE7BD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9" y="3958729"/>
            <a:ext cx="3588549" cy="2633630"/>
          </a:xfrm>
          <a:prstGeom prst="rect">
            <a:avLst/>
          </a:prstGeom>
        </p:spPr>
      </p:pic>
      <p:pic>
        <p:nvPicPr>
          <p:cNvPr id="9" name="Picture 8">
            <a:extLst>
              <a:ext uri="{FF2B5EF4-FFF2-40B4-BE49-F238E27FC236}">
                <a16:creationId xmlns:a16="http://schemas.microsoft.com/office/drawing/2014/main" id="{D18448DD-B248-81DF-6339-C313B2730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7924" y="4288631"/>
            <a:ext cx="8272038" cy="2303728"/>
          </a:xfrm>
          <a:prstGeom prst="rect">
            <a:avLst/>
          </a:prstGeom>
        </p:spPr>
      </p:pic>
      <p:pic>
        <p:nvPicPr>
          <p:cNvPr id="12" name="Picture 11">
            <a:extLst>
              <a:ext uri="{FF2B5EF4-FFF2-40B4-BE49-F238E27FC236}">
                <a16:creationId xmlns:a16="http://schemas.microsoft.com/office/drawing/2014/main" id="{023997A1-205A-1A2B-7ACC-072F59B5B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408" y="0"/>
            <a:ext cx="5512083" cy="4318222"/>
          </a:xfrm>
          <a:prstGeom prst="rect">
            <a:avLst/>
          </a:prstGeom>
        </p:spPr>
      </p:pic>
    </p:spTree>
    <p:extLst>
      <p:ext uri="{BB962C8B-B14F-4D97-AF65-F5344CB8AC3E}">
        <p14:creationId xmlns:p14="http://schemas.microsoft.com/office/powerpoint/2010/main" val="1546743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2099C-7753-6789-C151-AC9ABA7DB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77" y="241872"/>
            <a:ext cx="5550185" cy="3429176"/>
          </a:xfrm>
          <a:prstGeom prst="rect">
            <a:avLst/>
          </a:prstGeom>
        </p:spPr>
      </p:pic>
      <p:pic>
        <p:nvPicPr>
          <p:cNvPr id="5" name="Picture 4">
            <a:extLst>
              <a:ext uri="{FF2B5EF4-FFF2-40B4-BE49-F238E27FC236}">
                <a16:creationId xmlns:a16="http://schemas.microsoft.com/office/drawing/2014/main" id="{418F9344-B366-F475-2732-31C899BA7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76" y="3902356"/>
            <a:ext cx="4184299" cy="2786405"/>
          </a:xfrm>
          <a:prstGeom prst="rect">
            <a:avLst/>
          </a:prstGeom>
        </p:spPr>
      </p:pic>
      <p:sp>
        <p:nvSpPr>
          <p:cNvPr id="6" name="TextBox 5">
            <a:extLst>
              <a:ext uri="{FF2B5EF4-FFF2-40B4-BE49-F238E27FC236}">
                <a16:creationId xmlns:a16="http://schemas.microsoft.com/office/drawing/2014/main" id="{71C65803-AD09-3026-DEFC-6B4B8DE2F857}"/>
              </a:ext>
            </a:extLst>
          </p:cNvPr>
          <p:cNvSpPr txBox="1"/>
          <p:nvPr/>
        </p:nvSpPr>
        <p:spPr>
          <a:xfrm>
            <a:off x="7921067" y="329445"/>
            <a:ext cx="4773880" cy="3139321"/>
          </a:xfrm>
          <a:prstGeom prst="rect">
            <a:avLst/>
          </a:prstGeom>
          <a:noFill/>
        </p:spPr>
        <p:txBody>
          <a:bodyPr wrap="square" rtlCol="0">
            <a:spAutoFit/>
          </a:bodyPr>
          <a:lstStyle/>
          <a:p>
            <a:r>
              <a:rPr lang="en-GB" dirty="0"/>
              <a:t>Bewley Street Names</a:t>
            </a:r>
          </a:p>
          <a:p>
            <a:endParaRPr lang="en-GB" dirty="0"/>
          </a:p>
          <a:p>
            <a:r>
              <a:rPr lang="en-GB" dirty="0"/>
              <a:t>Twelve Acre Road</a:t>
            </a:r>
          </a:p>
          <a:p>
            <a:r>
              <a:rPr lang="en-GB" dirty="0"/>
              <a:t>Packhorse Way</a:t>
            </a:r>
          </a:p>
          <a:p>
            <a:r>
              <a:rPr lang="en-GB" dirty="0"/>
              <a:t>Palfrey Walk</a:t>
            </a:r>
          </a:p>
          <a:p>
            <a:r>
              <a:rPr lang="en-GB" dirty="0"/>
              <a:t>Park Mead</a:t>
            </a:r>
          </a:p>
          <a:p>
            <a:r>
              <a:rPr lang="en-GB" dirty="0"/>
              <a:t>Lower Well Close</a:t>
            </a:r>
          </a:p>
          <a:p>
            <a:r>
              <a:rPr lang="en-GB" dirty="0"/>
              <a:t>Fallow Green</a:t>
            </a:r>
          </a:p>
          <a:p>
            <a:r>
              <a:rPr lang="en-GB" dirty="0"/>
              <a:t>Farrier Green</a:t>
            </a:r>
          </a:p>
          <a:p>
            <a:r>
              <a:rPr lang="en-GB" dirty="0"/>
              <a:t>Chase Row</a:t>
            </a:r>
          </a:p>
          <a:p>
            <a:r>
              <a:rPr lang="en-GB" dirty="0"/>
              <a:t>St. Katharine’s Row</a:t>
            </a:r>
          </a:p>
        </p:txBody>
      </p:sp>
      <p:sp>
        <p:nvSpPr>
          <p:cNvPr id="8" name="TextBox 7">
            <a:extLst>
              <a:ext uri="{FF2B5EF4-FFF2-40B4-BE49-F238E27FC236}">
                <a16:creationId xmlns:a16="http://schemas.microsoft.com/office/drawing/2014/main" id="{F8BB636A-6192-9AB3-E8E5-05BC3E745B28}"/>
              </a:ext>
            </a:extLst>
          </p:cNvPr>
          <p:cNvSpPr txBox="1"/>
          <p:nvPr/>
        </p:nvSpPr>
        <p:spPr>
          <a:xfrm>
            <a:off x="8045644" y="4220231"/>
            <a:ext cx="2446093" cy="2308324"/>
          </a:xfrm>
          <a:prstGeom prst="rect">
            <a:avLst/>
          </a:prstGeom>
          <a:noFill/>
        </p:spPr>
        <p:txBody>
          <a:bodyPr wrap="square" rtlCol="0">
            <a:spAutoFit/>
          </a:bodyPr>
          <a:lstStyle/>
          <a:p>
            <a:r>
              <a:rPr lang="en-GB" b="1" dirty="0"/>
              <a:t>HPC propose</a:t>
            </a:r>
          </a:p>
          <a:p>
            <a:endParaRPr lang="en-GB" dirty="0"/>
          </a:p>
          <a:p>
            <a:r>
              <a:rPr lang="en-GB" dirty="0"/>
              <a:t>Breach Close</a:t>
            </a:r>
          </a:p>
          <a:p>
            <a:r>
              <a:rPr lang="en-GB" dirty="0" err="1"/>
              <a:t>Oxenleaze</a:t>
            </a:r>
            <a:r>
              <a:rPr lang="en-GB" dirty="0"/>
              <a:t> Way</a:t>
            </a:r>
          </a:p>
          <a:p>
            <a:r>
              <a:rPr lang="en-GB" dirty="0" err="1"/>
              <a:t>Leapgate</a:t>
            </a:r>
            <a:r>
              <a:rPr lang="en-GB" dirty="0"/>
              <a:t> Place</a:t>
            </a:r>
          </a:p>
          <a:p>
            <a:r>
              <a:rPr lang="en-GB" dirty="0"/>
              <a:t>Deer Park Drive</a:t>
            </a:r>
          </a:p>
          <a:p>
            <a:r>
              <a:rPr lang="en-GB" dirty="0"/>
              <a:t>Stag Row</a:t>
            </a:r>
          </a:p>
          <a:p>
            <a:endParaRPr lang="en-GB" dirty="0"/>
          </a:p>
        </p:txBody>
      </p:sp>
      <p:cxnSp>
        <p:nvCxnSpPr>
          <p:cNvPr id="10" name="Straight Connector 9">
            <a:extLst>
              <a:ext uri="{FF2B5EF4-FFF2-40B4-BE49-F238E27FC236}">
                <a16:creationId xmlns:a16="http://schemas.microsoft.com/office/drawing/2014/main" id="{B153D534-0A09-5C9C-E510-7F6D4E1A6E72}"/>
              </a:ext>
            </a:extLst>
          </p:cNvPr>
          <p:cNvCxnSpPr/>
          <p:nvPr/>
        </p:nvCxnSpPr>
        <p:spPr>
          <a:xfrm>
            <a:off x="0" y="3671048"/>
            <a:ext cx="12017829"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839B449-D382-7F50-F83E-FD4FB68A0931}"/>
              </a:ext>
            </a:extLst>
          </p:cNvPr>
          <p:cNvCxnSpPr/>
          <p:nvPr/>
        </p:nvCxnSpPr>
        <p:spPr>
          <a:xfrm>
            <a:off x="6412675" y="0"/>
            <a:ext cx="106878" cy="685800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23988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98C25-E627-762C-6D15-0E69B7BB76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6F08E8-82F4-D497-847B-5E07A3F0F91D}"/>
              </a:ext>
            </a:extLst>
          </p:cNvPr>
          <p:cNvSpPr txBox="1"/>
          <p:nvPr/>
        </p:nvSpPr>
        <p:spPr>
          <a:xfrm>
            <a:off x="237506" y="62450"/>
            <a:ext cx="5747657" cy="646331"/>
          </a:xfrm>
          <a:prstGeom prst="rect">
            <a:avLst/>
          </a:prstGeom>
          <a:noFill/>
        </p:spPr>
        <p:txBody>
          <a:bodyPr wrap="square">
            <a:spAutoFit/>
          </a:bodyPr>
          <a:lstStyle/>
          <a:p>
            <a:r>
              <a:rPr lang="en-US" b="1" dirty="0">
                <a:solidFill>
                  <a:srgbClr val="4A4A4A"/>
                </a:solidFill>
                <a:latin typeface="Lato" panose="020F0502020204030203" pitchFamily="34" charset="0"/>
              </a:rPr>
              <a:t>Site Address</a:t>
            </a:r>
            <a:endParaRPr lang="en-US" dirty="0"/>
          </a:p>
          <a:p>
            <a:r>
              <a:rPr lang="en-US" dirty="0"/>
              <a:t>Land off Trowbridge Road, Bradford on Avon</a:t>
            </a:r>
            <a:endParaRPr lang="en-GB" dirty="0"/>
          </a:p>
        </p:txBody>
      </p:sp>
      <p:sp>
        <p:nvSpPr>
          <p:cNvPr id="8" name="TextBox 7">
            <a:extLst>
              <a:ext uri="{FF2B5EF4-FFF2-40B4-BE49-F238E27FC236}">
                <a16:creationId xmlns:a16="http://schemas.microsoft.com/office/drawing/2014/main" id="{BF87607E-2E57-1656-4F67-F6DCF5774784}"/>
              </a:ext>
            </a:extLst>
          </p:cNvPr>
          <p:cNvSpPr txBox="1"/>
          <p:nvPr/>
        </p:nvSpPr>
        <p:spPr>
          <a:xfrm>
            <a:off x="237507" y="592556"/>
            <a:ext cx="5858494" cy="1754326"/>
          </a:xfrm>
          <a:prstGeom prst="rect">
            <a:avLst/>
          </a:prstGeom>
          <a:noFill/>
        </p:spPr>
        <p:txBody>
          <a:bodyPr wrap="square">
            <a:spAutoFit/>
          </a:bodyPr>
          <a:lstStyle/>
          <a:p>
            <a:pPr>
              <a:buNone/>
            </a:pPr>
            <a:r>
              <a:rPr lang="en-US" b="1" i="0" dirty="0">
                <a:solidFill>
                  <a:srgbClr val="4A4A4A"/>
                </a:solidFill>
                <a:effectLst/>
                <a:latin typeface="Lato" panose="020F0502020204030203" pitchFamily="34" charset="0"/>
              </a:rPr>
              <a:t>Proposal</a:t>
            </a:r>
            <a:endParaRPr lang="en-US" dirty="0"/>
          </a:p>
          <a:p>
            <a:r>
              <a:rPr lang="en-US" dirty="0"/>
              <a:t>Outline application (with all matters reserved except for access) for the erection of up to 224 residential dwellings (Class C3), 72-bed care home (Class C2), with sports pitch provision, country park, allotments, landscaping and open space.</a:t>
            </a:r>
            <a:endParaRPr lang="en-US" b="0" i="0" dirty="0">
              <a:solidFill>
                <a:srgbClr val="333333"/>
              </a:solidFill>
              <a:effectLst/>
              <a:latin typeface="Lato" panose="020F0502020204030203" pitchFamily="34" charset="0"/>
            </a:endParaRPr>
          </a:p>
        </p:txBody>
      </p:sp>
      <p:sp>
        <p:nvSpPr>
          <p:cNvPr id="12" name="TextBox 11">
            <a:extLst>
              <a:ext uri="{FF2B5EF4-FFF2-40B4-BE49-F238E27FC236}">
                <a16:creationId xmlns:a16="http://schemas.microsoft.com/office/drawing/2014/main" id="{86CD5866-CF34-3987-FCE3-EBB83EE48F9B}"/>
              </a:ext>
            </a:extLst>
          </p:cNvPr>
          <p:cNvSpPr txBox="1"/>
          <p:nvPr/>
        </p:nvSpPr>
        <p:spPr>
          <a:xfrm>
            <a:off x="8477786" y="818053"/>
            <a:ext cx="3206392" cy="646331"/>
          </a:xfrm>
          <a:prstGeom prst="rect">
            <a:avLst/>
          </a:prstGeom>
          <a:noFill/>
        </p:spPr>
        <p:txBody>
          <a:bodyPr wrap="square">
            <a:spAutoFit/>
          </a:bodyPr>
          <a:lstStyle/>
          <a:p>
            <a:r>
              <a:rPr lang="en-GB" b="1" i="0" dirty="0">
                <a:solidFill>
                  <a:srgbClr val="333333"/>
                </a:solidFill>
                <a:effectLst/>
                <a:latin typeface="Lato" panose="020F0502020204030203" pitchFamily="34" charset="0"/>
              </a:rPr>
              <a:t>Consultation Deadline</a:t>
            </a:r>
          </a:p>
          <a:p>
            <a:r>
              <a:rPr lang="en-GB" dirty="0">
                <a:solidFill>
                  <a:srgbClr val="333333"/>
                </a:solidFill>
                <a:latin typeface="Lato" panose="020F0502020204030203" pitchFamily="34" charset="0"/>
              </a:rPr>
              <a:t>26/06/2025. Ext – 17/07/26</a:t>
            </a:r>
            <a:endParaRPr lang="en-GB" dirty="0"/>
          </a:p>
        </p:txBody>
      </p:sp>
      <p:sp>
        <p:nvSpPr>
          <p:cNvPr id="14" name="TextBox 13">
            <a:extLst>
              <a:ext uri="{FF2B5EF4-FFF2-40B4-BE49-F238E27FC236}">
                <a16:creationId xmlns:a16="http://schemas.microsoft.com/office/drawing/2014/main" id="{B66B340A-4543-FD5B-6CA6-ADBCE5D1D29A}"/>
              </a:ext>
            </a:extLst>
          </p:cNvPr>
          <p:cNvSpPr txBox="1"/>
          <p:nvPr/>
        </p:nvSpPr>
        <p:spPr>
          <a:xfrm>
            <a:off x="6881860" y="172394"/>
            <a:ext cx="5072634" cy="646331"/>
          </a:xfrm>
          <a:prstGeom prst="rect">
            <a:avLst/>
          </a:prstGeom>
          <a:noFill/>
        </p:spPr>
        <p:txBody>
          <a:bodyPr wrap="square">
            <a:spAutoFit/>
          </a:bodyPr>
          <a:lstStyle/>
          <a:p>
            <a:r>
              <a:rPr lang="en-GB" dirty="0">
                <a:hlinkClick r:id="rId2"/>
              </a:rPr>
              <a:t>https://development.wiltshire.gov.uk/pr/s/planning-application/a0iQ300000LPXeGIAX/pl202602943</a:t>
            </a:r>
            <a:r>
              <a:rPr lang="en-GB" dirty="0"/>
              <a:t> </a:t>
            </a:r>
          </a:p>
        </p:txBody>
      </p:sp>
      <p:sp>
        <p:nvSpPr>
          <p:cNvPr id="2" name="TextBox 1">
            <a:extLst>
              <a:ext uri="{FF2B5EF4-FFF2-40B4-BE49-F238E27FC236}">
                <a16:creationId xmlns:a16="http://schemas.microsoft.com/office/drawing/2014/main" id="{7EE3EDA1-8307-8E20-FDA9-47FFB353880D}"/>
              </a:ext>
            </a:extLst>
          </p:cNvPr>
          <p:cNvSpPr txBox="1"/>
          <p:nvPr/>
        </p:nvSpPr>
        <p:spPr>
          <a:xfrm>
            <a:off x="6717350" y="818725"/>
            <a:ext cx="2242375" cy="646331"/>
          </a:xfrm>
          <a:prstGeom prst="rect">
            <a:avLst/>
          </a:prstGeom>
          <a:noFill/>
        </p:spPr>
        <p:txBody>
          <a:bodyPr wrap="square">
            <a:spAutoFit/>
          </a:bodyPr>
          <a:lstStyle/>
          <a:p>
            <a:pPr algn="l">
              <a:buNone/>
            </a:pPr>
            <a:r>
              <a:rPr lang="en-GB" b="1" i="0" dirty="0">
                <a:solidFill>
                  <a:srgbClr val="4A4A4A"/>
                </a:solidFill>
                <a:effectLst/>
                <a:latin typeface="Lato" panose="020F0502020204030203" pitchFamily="34" charset="0"/>
              </a:rPr>
              <a:t>Officer Name</a:t>
            </a:r>
          </a:p>
          <a:p>
            <a:r>
              <a:rPr lang="en-GB" dirty="0"/>
              <a:t>Steven Simms</a:t>
            </a:r>
            <a:endParaRPr lang="en-GB" b="0" i="0" dirty="0">
              <a:solidFill>
                <a:srgbClr val="333333"/>
              </a:solidFill>
              <a:effectLst/>
              <a:latin typeface="Lato" panose="020F0502020204030203" pitchFamily="34" charset="0"/>
            </a:endParaRPr>
          </a:p>
        </p:txBody>
      </p:sp>
      <p:pic>
        <p:nvPicPr>
          <p:cNvPr id="5" name="Picture 4">
            <a:extLst>
              <a:ext uri="{FF2B5EF4-FFF2-40B4-BE49-F238E27FC236}">
                <a16:creationId xmlns:a16="http://schemas.microsoft.com/office/drawing/2014/main" id="{17185505-9C28-D40B-D2B9-5709B27CA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06" y="2287413"/>
            <a:ext cx="5194613" cy="3978031"/>
          </a:xfrm>
          <a:prstGeom prst="rect">
            <a:avLst/>
          </a:prstGeom>
        </p:spPr>
      </p:pic>
      <p:pic>
        <p:nvPicPr>
          <p:cNvPr id="13" name="Picture 12">
            <a:extLst>
              <a:ext uri="{FF2B5EF4-FFF2-40B4-BE49-F238E27FC236}">
                <a16:creationId xmlns:a16="http://schemas.microsoft.com/office/drawing/2014/main" id="{542330DF-3590-A150-35A6-8FFB60E78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1544" y="1821436"/>
            <a:ext cx="5072634" cy="4804452"/>
          </a:xfrm>
          <a:prstGeom prst="rect">
            <a:avLst/>
          </a:prstGeom>
        </p:spPr>
      </p:pic>
      <p:sp>
        <p:nvSpPr>
          <p:cNvPr id="15" name="TextBox 14">
            <a:extLst>
              <a:ext uri="{FF2B5EF4-FFF2-40B4-BE49-F238E27FC236}">
                <a16:creationId xmlns:a16="http://schemas.microsoft.com/office/drawing/2014/main" id="{BA87CD91-1D37-FF89-0A59-D0F7047C9B40}"/>
              </a:ext>
            </a:extLst>
          </p:cNvPr>
          <p:cNvSpPr txBox="1"/>
          <p:nvPr/>
        </p:nvSpPr>
        <p:spPr>
          <a:xfrm>
            <a:off x="351978" y="6211669"/>
            <a:ext cx="5481717" cy="646331"/>
          </a:xfrm>
          <a:prstGeom prst="rect">
            <a:avLst/>
          </a:prstGeom>
          <a:noFill/>
        </p:spPr>
        <p:txBody>
          <a:bodyPr wrap="square" rtlCol="0">
            <a:spAutoFit/>
          </a:bodyPr>
          <a:lstStyle/>
          <a:p>
            <a:r>
              <a:rPr lang="en-GB" dirty="0"/>
              <a:t>I have tried to put in the purple line as our parish boundary so anything to the right is Holt.</a:t>
            </a:r>
          </a:p>
        </p:txBody>
      </p:sp>
    </p:spTree>
    <p:extLst>
      <p:ext uri="{BB962C8B-B14F-4D97-AF65-F5344CB8AC3E}">
        <p14:creationId xmlns:p14="http://schemas.microsoft.com/office/powerpoint/2010/main" val="1086547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0421B0-E807-07A2-5BC2-AA74007C56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839125-7E57-831A-8632-5577E28F9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397" y="0"/>
            <a:ext cx="10570371" cy="6858000"/>
          </a:xfrm>
          <a:prstGeom prst="rect">
            <a:avLst/>
          </a:prstGeom>
        </p:spPr>
      </p:pic>
    </p:spTree>
    <p:extLst>
      <p:ext uri="{BB962C8B-B14F-4D97-AF65-F5344CB8AC3E}">
        <p14:creationId xmlns:p14="http://schemas.microsoft.com/office/powerpoint/2010/main" val="162730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A21EA0-AA39-8842-CCDE-66A5BF422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41" y="329757"/>
            <a:ext cx="9149060" cy="6198485"/>
          </a:xfrm>
          <a:prstGeom prst="rect">
            <a:avLst/>
          </a:prstGeom>
        </p:spPr>
      </p:pic>
      <p:pic>
        <p:nvPicPr>
          <p:cNvPr id="5" name="Picture 4">
            <a:extLst>
              <a:ext uri="{FF2B5EF4-FFF2-40B4-BE49-F238E27FC236}">
                <a16:creationId xmlns:a16="http://schemas.microsoft.com/office/drawing/2014/main" id="{5D7C0650-ED38-9E0A-ED67-32A28CB68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2832" y="484631"/>
            <a:ext cx="2647127" cy="5888737"/>
          </a:xfrm>
          <a:prstGeom prst="rect">
            <a:avLst/>
          </a:prstGeom>
        </p:spPr>
      </p:pic>
    </p:spTree>
    <p:extLst>
      <p:ext uri="{BB962C8B-B14F-4D97-AF65-F5344CB8AC3E}">
        <p14:creationId xmlns:p14="http://schemas.microsoft.com/office/powerpoint/2010/main" val="654938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B0C90-3A04-79A4-2967-68F718ED7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627" y="952225"/>
            <a:ext cx="8192745" cy="5571067"/>
          </a:xfrm>
          <a:prstGeom prst="rect">
            <a:avLst/>
          </a:prstGeom>
        </p:spPr>
      </p:pic>
      <p:sp>
        <p:nvSpPr>
          <p:cNvPr id="4" name="TextBox 3">
            <a:extLst>
              <a:ext uri="{FF2B5EF4-FFF2-40B4-BE49-F238E27FC236}">
                <a16:creationId xmlns:a16="http://schemas.microsoft.com/office/drawing/2014/main" id="{6985F379-D0B3-369A-1E6E-F7AFC31BBC50}"/>
              </a:ext>
            </a:extLst>
          </p:cNvPr>
          <p:cNvSpPr txBox="1"/>
          <p:nvPr/>
        </p:nvSpPr>
        <p:spPr>
          <a:xfrm>
            <a:off x="142504" y="291446"/>
            <a:ext cx="4049486" cy="369332"/>
          </a:xfrm>
          <a:prstGeom prst="rect">
            <a:avLst/>
          </a:prstGeom>
          <a:noFill/>
        </p:spPr>
        <p:txBody>
          <a:bodyPr wrap="square" rtlCol="0">
            <a:spAutoFit/>
          </a:bodyPr>
          <a:lstStyle/>
          <a:p>
            <a:r>
              <a:rPr lang="en-GB" dirty="0"/>
              <a:t>BOA Town Council called it in.</a:t>
            </a:r>
          </a:p>
        </p:txBody>
      </p:sp>
    </p:spTree>
    <p:extLst>
      <p:ext uri="{BB962C8B-B14F-4D97-AF65-F5344CB8AC3E}">
        <p14:creationId xmlns:p14="http://schemas.microsoft.com/office/powerpoint/2010/main" val="374576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869E2-3114-5566-C4BA-69103D4D453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7EC7D4C-5B2B-C324-06F5-86C43EC3D090}"/>
              </a:ext>
            </a:extLst>
          </p:cNvPr>
          <p:cNvSpPr txBox="1"/>
          <p:nvPr/>
        </p:nvSpPr>
        <p:spPr>
          <a:xfrm>
            <a:off x="8912612" y="821056"/>
            <a:ext cx="2521458" cy="646331"/>
          </a:xfrm>
          <a:prstGeom prst="rect">
            <a:avLst/>
          </a:prstGeom>
          <a:noFill/>
        </p:spPr>
        <p:txBody>
          <a:bodyPr wrap="square">
            <a:spAutoFit/>
          </a:bodyPr>
          <a:lstStyle/>
          <a:p>
            <a:r>
              <a:rPr lang="en-GB" b="0" i="0" dirty="0">
                <a:solidFill>
                  <a:srgbClr val="333333"/>
                </a:solidFill>
                <a:effectLst/>
                <a:latin typeface="Lato" panose="020F0502020204030203" pitchFamily="34" charset="0"/>
              </a:rPr>
              <a:t>Consultation Deadline</a:t>
            </a:r>
          </a:p>
          <a:p>
            <a:r>
              <a:rPr lang="en-GB" dirty="0">
                <a:solidFill>
                  <a:srgbClr val="333333"/>
                </a:solidFill>
                <a:latin typeface="Lato" panose="020F0502020204030203" pitchFamily="34" charset="0"/>
              </a:rPr>
              <a:t>10/07/2025</a:t>
            </a:r>
            <a:endParaRPr lang="en-GB" dirty="0"/>
          </a:p>
        </p:txBody>
      </p:sp>
      <p:sp>
        <p:nvSpPr>
          <p:cNvPr id="2" name="TextBox 1">
            <a:extLst>
              <a:ext uri="{FF2B5EF4-FFF2-40B4-BE49-F238E27FC236}">
                <a16:creationId xmlns:a16="http://schemas.microsoft.com/office/drawing/2014/main" id="{17B9C358-0390-106D-81D4-C5A57BCCB56C}"/>
              </a:ext>
            </a:extLst>
          </p:cNvPr>
          <p:cNvSpPr txBox="1"/>
          <p:nvPr/>
        </p:nvSpPr>
        <p:spPr>
          <a:xfrm>
            <a:off x="6717350" y="818725"/>
            <a:ext cx="2242375" cy="646331"/>
          </a:xfrm>
          <a:prstGeom prst="rect">
            <a:avLst/>
          </a:prstGeom>
          <a:noFill/>
        </p:spPr>
        <p:txBody>
          <a:bodyPr wrap="square">
            <a:spAutoFit/>
          </a:bodyPr>
          <a:lstStyle/>
          <a:p>
            <a:pPr algn="l">
              <a:buNone/>
            </a:pPr>
            <a:r>
              <a:rPr lang="en-GB" b="1" i="0" dirty="0">
                <a:solidFill>
                  <a:srgbClr val="4A4A4A"/>
                </a:solidFill>
                <a:effectLst/>
                <a:latin typeface="Lato" panose="020F0502020204030203" pitchFamily="34" charset="0"/>
              </a:rPr>
              <a:t>Officer Name</a:t>
            </a:r>
          </a:p>
          <a:p>
            <a:pPr algn="l">
              <a:buNone/>
            </a:pPr>
            <a:r>
              <a:rPr lang="en-GB" dirty="0">
                <a:solidFill>
                  <a:srgbClr val="4A4A4A"/>
                </a:solidFill>
                <a:latin typeface="Lato" panose="020F0502020204030203" pitchFamily="34" charset="0"/>
              </a:rPr>
              <a:t>Andrew Thomas</a:t>
            </a:r>
            <a:endParaRPr lang="en-GB" i="0" dirty="0">
              <a:solidFill>
                <a:srgbClr val="4A4A4A"/>
              </a:solidFill>
              <a:effectLst/>
              <a:latin typeface="Lato" panose="020F0502020204030203" pitchFamily="34" charset="0"/>
            </a:endParaRPr>
          </a:p>
        </p:txBody>
      </p:sp>
      <p:sp>
        <p:nvSpPr>
          <p:cNvPr id="6" name="TextBox 5">
            <a:extLst>
              <a:ext uri="{FF2B5EF4-FFF2-40B4-BE49-F238E27FC236}">
                <a16:creationId xmlns:a16="http://schemas.microsoft.com/office/drawing/2014/main" id="{A2CBFB49-E44A-3F2F-A4A8-21470E078056}"/>
              </a:ext>
            </a:extLst>
          </p:cNvPr>
          <p:cNvSpPr txBox="1"/>
          <p:nvPr/>
        </p:nvSpPr>
        <p:spPr>
          <a:xfrm>
            <a:off x="258235" y="172393"/>
            <a:ext cx="6097978" cy="646331"/>
          </a:xfrm>
          <a:prstGeom prst="rect">
            <a:avLst/>
          </a:prstGeom>
          <a:noFill/>
        </p:spPr>
        <p:txBody>
          <a:bodyPr wrap="square">
            <a:spAutoFit/>
          </a:bodyPr>
          <a:lstStyle/>
          <a:p>
            <a:pPr>
              <a:buNone/>
            </a:pPr>
            <a:r>
              <a:rPr lang="en-GB" b="1" i="0" dirty="0">
                <a:solidFill>
                  <a:srgbClr val="4A4A4A"/>
                </a:solidFill>
                <a:effectLst/>
                <a:latin typeface="Lato" panose="020F0502020204030203" pitchFamily="34" charset="0"/>
              </a:rPr>
              <a:t>Site Address</a:t>
            </a:r>
            <a:endParaRPr lang="en-GB" dirty="0"/>
          </a:p>
          <a:p>
            <a:pPr algn="l">
              <a:buNone/>
            </a:pPr>
            <a:r>
              <a:rPr lang="en-GB" b="0" i="0" dirty="0">
                <a:solidFill>
                  <a:srgbClr val="333333"/>
                </a:solidFill>
                <a:effectLst/>
                <a:latin typeface="Lato" panose="020F0502020204030203" pitchFamily="34" charset="0"/>
              </a:rPr>
              <a:t>Holt Farm, Ground Corner, Holt, Trowbridge, BA14 6RT</a:t>
            </a:r>
          </a:p>
        </p:txBody>
      </p:sp>
      <p:sp>
        <p:nvSpPr>
          <p:cNvPr id="9" name="TextBox 8">
            <a:extLst>
              <a:ext uri="{FF2B5EF4-FFF2-40B4-BE49-F238E27FC236}">
                <a16:creationId xmlns:a16="http://schemas.microsoft.com/office/drawing/2014/main" id="{F62FCCA5-6C5B-70C0-FD90-B3D45CC3CD2C}"/>
              </a:ext>
            </a:extLst>
          </p:cNvPr>
          <p:cNvSpPr txBox="1"/>
          <p:nvPr/>
        </p:nvSpPr>
        <p:spPr>
          <a:xfrm>
            <a:off x="6611588" y="170063"/>
            <a:ext cx="6097978" cy="646331"/>
          </a:xfrm>
          <a:prstGeom prst="rect">
            <a:avLst/>
          </a:prstGeom>
          <a:noFill/>
        </p:spPr>
        <p:txBody>
          <a:bodyPr wrap="square">
            <a:spAutoFit/>
          </a:bodyPr>
          <a:lstStyle/>
          <a:p>
            <a:r>
              <a:rPr lang="en-GB" dirty="0">
                <a:hlinkClick r:id="rId2"/>
              </a:rPr>
              <a:t>https://development.wiltshire.gov.uk/pr/s/planning-application/a0iQ300000M0BA5IAN/pl202603491</a:t>
            </a:r>
            <a:r>
              <a:rPr lang="en-GB" dirty="0"/>
              <a:t> </a:t>
            </a:r>
          </a:p>
        </p:txBody>
      </p:sp>
      <p:sp>
        <p:nvSpPr>
          <p:cNvPr id="11" name="TextBox 10">
            <a:extLst>
              <a:ext uri="{FF2B5EF4-FFF2-40B4-BE49-F238E27FC236}">
                <a16:creationId xmlns:a16="http://schemas.microsoft.com/office/drawing/2014/main" id="{F983A6E7-5C27-C8F5-4980-8CEC43CFCE8D}"/>
              </a:ext>
            </a:extLst>
          </p:cNvPr>
          <p:cNvSpPr txBox="1"/>
          <p:nvPr/>
        </p:nvSpPr>
        <p:spPr>
          <a:xfrm>
            <a:off x="183484" y="955504"/>
            <a:ext cx="6353298" cy="1200329"/>
          </a:xfrm>
          <a:prstGeom prst="rect">
            <a:avLst/>
          </a:prstGeom>
          <a:noFill/>
        </p:spPr>
        <p:txBody>
          <a:bodyPr wrap="square">
            <a:spAutoFit/>
          </a:bodyPr>
          <a:lstStyle/>
          <a:p>
            <a:pPr>
              <a:buNone/>
            </a:pPr>
            <a:r>
              <a:rPr lang="en-GB" b="1" i="0" dirty="0">
                <a:solidFill>
                  <a:srgbClr val="4A4A4A"/>
                </a:solidFill>
                <a:effectLst/>
                <a:latin typeface="Lato" panose="020F0502020204030203" pitchFamily="34" charset="0"/>
              </a:rPr>
              <a:t>Proposal</a:t>
            </a:r>
            <a:endParaRPr lang="en-GB" dirty="0"/>
          </a:p>
          <a:p>
            <a:pPr algn="l">
              <a:buNone/>
            </a:pPr>
            <a:r>
              <a:rPr lang="en-GB" b="0" i="0" dirty="0">
                <a:solidFill>
                  <a:srgbClr val="333333"/>
                </a:solidFill>
                <a:effectLst/>
                <a:latin typeface="Lato" panose="020F0502020204030203" pitchFamily="34" charset="0"/>
              </a:rPr>
              <a:t>Variation of Condition 2 (Approved plans and documents) of PL/2026/00705 to allow for changes to the mounting system and an increase in 1 panel</a:t>
            </a:r>
          </a:p>
        </p:txBody>
      </p:sp>
      <p:pic>
        <p:nvPicPr>
          <p:cNvPr id="17" name="Picture 16">
            <a:extLst>
              <a:ext uri="{FF2B5EF4-FFF2-40B4-BE49-F238E27FC236}">
                <a16:creationId xmlns:a16="http://schemas.microsoft.com/office/drawing/2014/main" id="{0965A325-C87A-400D-B4EB-B68DD82E1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758" y="1472049"/>
            <a:ext cx="4550282" cy="2458351"/>
          </a:xfrm>
          <a:prstGeom prst="rect">
            <a:avLst/>
          </a:prstGeom>
        </p:spPr>
      </p:pic>
      <p:pic>
        <p:nvPicPr>
          <p:cNvPr id="21" name="Picture 20">
            <a:extLst>
              <a:ext uri="{FF2B5EF4-FFF2-40B4-BE49-F238E27FC236}">
                <a16:creationId xmlns:a16="http://schemas.microsoft.com/office/drawing/2014/main" id="{11CDD9E7-3B05-795B-56D2-2D708CB56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35" y="2192702"/>
            <a:ext cx="4115011" cy="3384724"/>
          </a:xfrm>
          <a:prstGeom prst="rect">
            <a:avLst/>
          </a:prstGeom>
        </p:spPr>
      </p:pic>
      <p:pic>
        <p:nvPicPr>
          <p:cNvPr id="23" name="Picture 22">
            <a:extLst>
              <a:ext uri="{FF2B5EF4-FFF2-40B4-BE49-F238E27FC236}">
                <a16:creationId xmlns:a16="http://schemas.microsoft.com/office/drawing/2014/main" id="{C496E6D0-E2EA-6411-6450-E2C6030DD7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178" y="4769094"/>
            <a:ext cx="2386042" cy="1535021"/>
          </a:xfrm>
          <a:prstGeom prst="rect">
            <a:avLst/>
          </a:prstGeom>
        </p:spPr>
      </p:pic>
      <p:sp>
        <p:nvSpPr>
          <p:cNvPr id="25" name="TextBox 24">
            <a:extLst>
              <a:ext uri="{FF2B5EF4-FFF2-40B4-BE49-F238E27FC236}">
                <a16:creationId xmlns:a16="http://schemas.microsoft.com/office/drawing/2014/main" id="{284F065D-6270-4F26-DA36-0C6CD80533D3}"/>
              </a:ext>
            </a:extLst>
          </p:cNvPr>
          <p:cNvSpPr txBox="1"/>
          <p:nvPr/>
        </p:nvSpPr>
        <p:spPr>
          <a:xfrm>
            <a:off x="5119783" y="3809970"/>
            <a:ext cx="6353298" cy="923330"/>
          </a:xfrm>
          <a:prstGeom prst="rect">
            <a:avLst/>
          </a:prstGeom>
          <a:noFill/>
        </p:spPr>
        <p:txBody>
          <a:bodyPr wrap="square">
            <a:spAutoFit/>
          </a:bodyPr>
          <a:lstStyle/>
          <a:p>
            <a:pPr>
              <a:buNone/>
            </a:pPr>
            <a:r>
              <a:rPr lang="en-GB" b="1" i="0" dirty="0">
                <a:solidFill>
                  <a:srgbClr val="4A4A4A"/>
                </a:solidFill>
                <a:effectLst/>
                <a:latin typeface="Lato" panose="020F0502020204030203" pitchFamily="34" charset="0"/>
              </a:rPr>
              <a:t>Proposal</a:t>
            </a:r>
            <a:endParaRPr lang="en-GB" dirty="0"/>
          </a:p>
          <a:p>
            <a:pPr algn="l">
              <a:buNone/>
            </a:pPr>
            <a:r>
              <a:rPr lang="en-GB" b="0" i="0" dirty="0">
                <a:solidFill>
                  <a:srgbClr val="333333"/>
                </a:solidFill>
                <a:effectLst/>
                <a:latin typeface="Lato" panose="020F0502020204030203" pitchFamily="34" charset="0"/>
              </a:rPr>
              <a:t>Proposed installation of 95 panels mounted via a low profile ground mounted racking system.</a:t>
            </a:r>
          </a:p>
        </p:txBody>
      </p:sp>
      <p:pic>
        <p:nvPicPr>
          <p:cNvPr id="27" name="Picture 26">
            <a:extLst>
              <a:ext uri="{FF2B5EF4-FFF2-40B4-BE49-F238E27FC236}">
                <a16:creationId xmlns:a16="http://schemas.microsoft.com/office/drawing/2014/main" id="{A3B127D5-0F6F-C839-10A3-EA9CDD113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7273" y="4804887"/>
            <a:ext cx="2607046" cy="1463434"/>
          </a:xfrm>
          <a:prstGeom prst="rect">
            <a:avLst/>
          </a:prstGeom>
        </p:spPr>
      </p:pic>
      <p:sp>
        <p:nvSpPr>
          <p:cNvPr id="32" name="TextBox 31">
            <a:extLst>
              <a:ext uri="{FF2B5EF4-FFF2-40B4-BE49-F238E27FC236}">
                <a16:creationId xmlns:a16="http://schemas.microsoft.com/office/drawing/2014/main" id="{3377B4B2-45C2-EE2C-6C70-F2E2DB5B3A4F}"/>
              </a:ext>
            </a:extLst>
          </p:cNvPr>
          <p:cNvSpPr txBox="1"/>
          <p:nvPr/>
        </p:nvSpPr>
        <p:spPr>
          <a:xfrm>
            <a:off x="5332021" y="6304115"/>
            <a:ext cx="1778737" cy="369332"/>
          </a:xfrm>
          <a:prstGeom prst="rect">
            <a:avLst/>
          </a:prstGeom>
          <a:noFill/>
        </p:spPr>
        <p:txBody>
          <a:bodyPr wrap="square" rtlCol="0">
            <a:spAutoFit/>
          </a:bodyPr>
          <a:lstStyle/>
          <a:p>
            <a:r>
              <a:rPr lang="en-GB" dirty="0"/>
              <a:t>approved</a:t>
            </a:r>
          </a:p>
        </p:txBody>
      </p:sp>
      <p:sp>
        <p:nvSpPr>
          <p:cNvPr id="33" name="TextBox 32">
            <a:extLst>
              <a:ext uri="{FF2B5EF4-FFF2-40B4-BE49-F238E27FC236}">
                <a16:creationId xmlns:a16="http://schemas.microsoft.com/office/drawing/2014/main" id="{F7A3BFA8-16B3-66D3-9915-97D8D793CC12}"/>
              </a:ext>
            </a:extLst>
          </p:cNvPr>
          <p:cNvSpPr txBox="1"/>
          <p:nvPr/>
        </p:nvSpPr>
        <p:spPr>
          <a:xfrm>
            <a:off x="8666178" y="6318605"/>
            <a:ext cx="2767892" cy="369332"/>
          </a:xfrm>
          <a:prstGeom prst="rect">
            <a:avLst/>
          </a:prstGeom>
          <a:noFill/>
        </p:spPr>
        <p:txBody>
          <a:bodyPr wrap="square" rtlCol="0">
            <a:spAutoFit/>
          </a:bodyPr>
          <a:lstStyle/>
          <a:p>
            <a:r>
              <a:rPr lang="en-GB" dirty="0"/>
              <a:t>96 panels – new proposal</a:t>
            </a:r>
          </a:p>
        </p:txBody>
      </p:sp>
    </p:spTree>
    <p:extLst>
      <p:ext uri="{BB962C8B-B14F-4D97-AF65-F5344CB8AC3E}">
        <p14:creationId xmlns:p14="http://schemas.microsoft.com/office/powerpoint/2010/main" val="294868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7C20F85-3182-4140-5541-6B827F016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16" y="1081396"/>
            <a:ext cx="7843470" cy="937409"/>
          </a:xfrm>
          <a:prstGeom prst="rect">
            <a:avLst/>
          </a:prstGeom>
        </p:spPr>
      </p:pic>
      <p:pic>
        <p:nvPicPr>
          <p:cNvPr id="3" name="Picture 2">
            <a:extLst>
              <a:ext uri="{FF2B5EF4-FFF2-40B4-BE49-F238E27FC236}">
                <a16:creationId xmlns:a16="http://schemas.microsoft.com/office/drawing/2014/main" id="{528A618C-D72D-0676-17D5-C73671AD3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48" y="2265722"/>
            <a:ext cx="6203309" cy="2573474"/>
          </a:xfrm>
          <a:prstGeom prst="rect">
            <a:avLst/>
          </a:prstGeom>
        </p:spPr>
      </p:pic>
      <p:pic>
        <p:nvPicPr>
          <p:cNvPr id="5" name="Picture 4">
            <a:extLst>
              <a:ext uri="{FF2B5EF4-FFF2-40B4-BE49-F238E27FC236}">
                <a16:creationId xmlns:a16="http://schemas.microsoft.com/office/drawing/2014/main" id="{51EC0E9A-CC3C-390B-DE46-6ECF4AB80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0821" y="2065809"/>
            <a:ext cx="5031179" cy="4655383"/>
          </a:xfrm>
          <a:prstGeom prst="rect">
            <a:avLst/>
          </a:prstGeom>
        </p:spPr>
      </p:pic>
      <p:sp>
        <p:nvSpPr>
          <p:cNvPr id="6" name="TextBox 5">
            <a:extLst>
              <a:ext uri="{FF2B5EF4-FFF2-40B4-BE49-F238E27FC236}">
                <a16:creationId xmlns:a16="http://schemas.microsoft.com/office/drawing/2014/main" id="{9D269BA6-90D8-04C9-C02F-E8FC935FC99A}"/>
              </a:ext>
            </a:extLst>
          </p:cNvPr>
          <p:cNvSpPr txBox="1"/>
          <p:nvPr/>
        </p:nvSpPr>
        <p:spPr>
          <a:xfrm>
            <a:off x="866899" y="296883"/>
            <a:ext cx="3550722" cy="646331"/>
          </a:xfrm>
          <a:prstGeom prst="rect">
            <a:avLst/>
          </a:prstGeom>
          <a:noFill/>
        </p:spPr>
        <p:txBody>
          <a:bodyPr wrap="square" rtlCol="0">
            <a:spAutoFit/>
          </a:bodyPr>
          <a:lstStyle/>
          <a:p>
            <a:r>
              <a:rPr lang="en-GB" dirty="0"/>
              <a:t>Officer Report – approval of low profile ground mounted system…</a:t>
            </a:r>
          </a:p>
        </p:txBody>
      </p:sp>
      <p:sp>
        <p:nvSpPr>
          <p:cNvPr id="7" name="TextBox 6">
            <a:extLst>
              <a:ext uri="{FF2B5EF4-FFF2-40B4-BE49-F238E27FC236}">
                <a16:creationId xmlns:a16="http://schemas.microsoft.com/office/drawing/2014/main" id="{2398F501-C37A-CE99-2F9E-550296F36A98}"/>
              </a:ext>
            </a:extLst>
          </p:cNvPr>
          <p:cNvSpPr txBox="1"/>
          <p:nvPr/>
        </p:nvSpPr>
        <p:spPr>
          <a:xfrm>
            <a:off x="3681351" y="5879160"/>
            <a:ext cx="3040083" cy="646331"/>
          </a:xfrm>
          <a:prstGeom prst="rect">
            <a:avLst/>
          </a:prstGeom>
          <a:noFill/>
        </p:spPr>
        <p:txBody>
          <a:bodyPr wrap="square" rtlCol="0">
            <a:spAutoFit/>
          </a:bodyPr>
          <a:lstStyle/>
          <a:p>
            <a:r>
              <a:rPr lang="en-GB" dirty="0"/>
              <a:t>Planning Statement </a:t>
            </a:r>
          </a:p>
          <a:p>
            <a:r>
              <a:rPr lang="en-GB" dirty="0"/>
              <a:t>for new proposal.</a:t>
            </a:r>
          </a:p>
        </p:txBody>
      </p:sp>
    </p:spTree>
    <p:extLst>
      <p:ext uri="{BB962C8B-B14F-4D97-AF65-F5344CB8AC3E}">
        <p14:creationId xmlns:p14="http://schemas.microsoft.com/office/powerpoint/2010/main" val="2698788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EED5-41A0-B1A9-F513-2EF5B5DAA9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288852-8062-31F1-C456-BF70C0A874C6}"/>
              </a:ext>
            </a:extLst>
          </p:cNvPr>
          <p:cNvSpPr txBox="1"/>
          <p:nvPr/>
        </p:nvSpPr>
        <p:spPr>
          <a:xfrm>
            <a:off x="240030" y="70094"/>
            <a:ext cx="5855970" cy="923330"/>
          </a:xfrm>
          <a:prstGeom prst="rect">
            <a:avLst/>
          </a:prstGeom>
          <a:noFill/>
        </p:spPr>
        <p:txBody>
          <a:bodyPr wrap="square">
            <a:spAutoFit/>
          </a:bodyPr>
          <a:lstStyle/>
          <a:p>
            <a:r>
              <a:rPr lang="en-US" b="1" dirty="0"/>
              <a:t>Site Address</a:t>
            </a:r>
            <a:endParaRPr lang="en-US" dirty="0"/>
          </a:p>
          <a:p>
            <a:r>
              <a:rPr lang="en-US" dirty="0"/>
              <a:t>Whistle Mead Solar Farm, Little </a:t>
            </a:r>
            <a:r>
              <a:rPr lang="en-US" dirty="0" err="1"/>
              <a:t>Chalfield</a:t>
            </a:r>
            <a:r>
              <a:rPr lang="en-US" dirty="0"/>
              <a:t>, Melksham, SN12 8NP</a:t>
            </a:r>
          </a:p>
        </p:txBody>
      </p:sp>
      <p:sp>
        <p:nvSpPr>
          <p:cNvPr id="8" name="TextBox 7">
            <a:extLst>
              <a:ext uri="{FF2B5EF4-FFF2-40B4-BE49-F238E27FC236}">
                <a16:creationId xmlns:a16="http://schemas.microsoft.com/office/drawing/2014/main" id="{EBFB2378-A944-9638-5A0B-B7D662DABABF}"/>
              </a:ext>
            </a:extLst>
          </p:cNvPr>
          <p:cNvSpPr txBox="1"/>
          <p:nvPr/>
        </p:nvSpPr>
        <p:spPr>
          <a:xfrm>
            <a:off x="240030" y="1015919"/>
            <a:ext cx="6469528" cy="3416320"/>
          </a:xfrm>
          <a:prstGeom prst="rect">
            <a:avLst/>
          </a:prstGeom>
          <a:noFill/>
        </p:spPr>
        <p:txBody>
          <a:bodyPr wrap="square">
            <a:spAutoFit/>
          </a:bodyPr>
          <a:lstStyle/>
          <a:p>
            <a:r>
              <a:rPr lang="en-US" b="1" dirty="0"/>
              <a:t>Proposal</a:t>
            </a:r>
            <a:endParaRPr lang="en-US" dirty="0"/>
          </a:p>
          <a:p>
            <a:r>
              <a:rPr lang="en-US" dirty="0"/>
              <a:t>Proposed temporary planning permission for 40 years for the development of a solar farm of up to 24.14MW of generating capacity, comprising of the installation of solar photovoltaic panels and associated infrastructure including customer cabin, customer substation, DNO substation and equipment, inverter and transformer substations, spare part container, associated battery storage, access tracks, widening of existing highway access, fencing, security cameras, landscape planting, ecological improvements and associated works. The existing agricultural use of the site will also continue in tandem with the solar farm with the grazing of farm animals.</a:t>
            </a:r>
          </a:p>
        </p:txBody>
      </p:sp>
      <p:sp>
        <p:nvSpPr>
          <p:cNvPr id="12" name="TextBox 11">
            <a:extLst>
              <a:ext uri="{FF2B5EF4-FFF2-40B4-BE49-F238E27FC236}">
                <a16:creationId xmlns:a16="http://schemas.microsoft.com/office/drawing/2014/main" id="{AA69FEB1-593C-90F5-9069-FB3E55E416E2}"/>
              </a:ext>
            </a:extLst>
          </p:cNvPr>
          <p:cNvSpPr txBox="1"/>
          <p:nvPr/>
        </p:nvSpPr>
        <p:spPr>
          <a:xfrm>
            <a:off x="9430512" y="1015919"/>
            <a:ext cx="2521458" cy="646331"/>
          </a:xfrm>
          <a:prstGeom prst="rect">
            <a:avLst/>
          </a:prstGeom>
          <a:noFill/>
        </p:spPr>
        <p:txBody>
          <a:bodyPr wrap="square">
            <a:spAutoFit/>
          </a:bodyPr>
          <a:lstStyle/>
          <a:p>
            <a:r>
              <a:rPr lang="en-GB" b="0" i="0" dirty="0">
                <a:solidFill>
                  <a:srgbClr val="333333"/>
                </a:solidFill>
                <a:effectLst/>
                <a:latin typeface="Lato" panose="020F0502020204030203" pitchFamily="34" charset="0"/>
              </a:rPr>
              <a:t>Consultation Deadline</a:t>
            </a:r>
          </a:p>
          <a:p>
            <a:r>
              <a:rPr lang="en-GB" dirty="0"/>
              <a:t>21/07/2026</a:t>
            </a:r>
          </a:p>
        </p:txBody>
      </p:sp>
      <p:sp>
        <p:nvSpPr>
          <p:cNvPr id="14" name="TextBox 13">
            <a:extLst>
              <a:ext uri="{FF2B5EF4-FFF2-40B4-BE49-F238E27FC236}">
                <a16:creationId xmlns:a16="http://schemas.microsoft.com/office/drawing/2014/main" id="{442CDDAC-8438-E55B-EB81-A0D505FEBBC5}"/>
              </a:ext>
            </a:extLst>
          </p:cNvPr>
          <p:cNvSpPr txBox="1"/>
          <p:nvPr/>
        </p:nvSpPr>
        <p:spPr>
          <a:xfrm>
            <a:off x="6343650" y="315282"/>
            <a:ext cx="5439537" cy="923330"/>
          </a:xfrm>
          <a:prstGeom prst="rect">
            <a:avLst/>
          </a:prstGeom>
          <a:noFill/>
        </p:spPr>
        <p:txBody>
          <a:bodyPr wrap="square">
            <a:spAutoFit/>
          </a:bodyPr>
          <a:lstStyle/>
          <a:p>
            <a:r>
              <a:rPr lang="en-GB" dirty="0">
                <a:hlinkClick r:id="rId2"/>
              </a:rPr>
              <a:t>https://development.wiltshire.gov.uk/pr/s/planning-application/a0i3z000019rh87AAA/pl202301914?tabset-8903c=3</a:t>
            </a:r>
            <a:r>
              <a:rPr lang="en-GB" dirty="0"/>
              <a:t> </a:t>
            </a:r>
          </a:p>
        </p:txBody>
      </p:sp>
      <p:sp>
        <p:nvSpPr>
          <p:cNvPr id="3" name="TextBox 2">
            <a:extLst>
              <a:ext uri="{FF2B5EF4-FFF2-40B4-BE49-F238E27FC236}">
                <a16:creationId xmlns:a16="http://schemas.microsoft.com/office/drawing/2014/main" id="{B76F03B2-40A4-8E18-60B5-3D08ADB248FA}"/>
              </a:ext>
            </a:extLst>
          </p:cNvPr>
          <p:cNvSpPr txBox="1"/>
          <p:nvPr/>
        </p:nvSpPr>
        <p:spPr>
          <a:xfrm>
            <a:off x="7188137" y="1137710"/>
            <a:ext cx="2242375" cy="646331"/>
          </a:xfrm>
          <a:prstGeom prst="rect">
            <a:avLst/>
          </a:prstGeom>
          <a:noFill/>
        </p:spPr>
        <p:txBody>
          <a:bodyPr wrap="square">
            <a:spAutoFit/>
          </a:bodyPr>
          <a:lstStyle/>
          <a:p>
            <a:pPr algn="l">
              <a:buNone/>
            </a:pPr>
            <a:r>
              <a:rPr lang="en-GB" b="1" i="0" dirty="0">
                <a:solidFill>
                  <a:srgbClr val="4A4A4A"/>
                </a:solidFill>
                <a:effectLst/>
                <a:latin typeface="Lato" panose="020F0502020204030203" pitchFamily="34" charset="0"/>
              </a:rPr>
              <a:t>Officer Name</a:t>
            </a:r>
          </a:p>
          <a:p>
            <a:r>
              <a:rPr lang="en-GB" dirty="0"/>
              <a:t>Verity Giles-Franklin</a:t>
            </a:r>
            <a:endParaRPr lang="en-GB" b="0" i="0" dirty="0">
              <a:solidFill>
                <a:srgbClr val="333333"/>
              </a:solidFill>
              <a:effectLst/>
              <a:latin typeface="Lato" panose="020F0502020204030203" pitchFamily="34" charset="0"/>
            </a:endParaRPr>
          </a:p>
        </p:txBody>
      </p:sp>
      <p:pic>
        <p:nvPicPr>
          <p:cNvPr id="7" name="Picture 6">
            <a:extLst>
              <a:ext uri="{FF2B5EF4-FFF2-40B4-BE49-F238E27FC236}">
                <a16:creationId xmlns:a16="http://schemas.microsoft.com/office/drawing/2014/main" id="{2581E93E-2DC5-6307-0148-11F6E16BA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592" y="1784042"/>
            <a:ext cx="3532414" cy="2480810"/>
          </a:xfrm>
          <a:prstGeom prst="rect">
            <a:avLst/>
          </a:prstGeom>
        </p:spPr>
      </p:pic>
      <p:pic>
        <p:nvPicPr>
          <p:cNvPr id="5" name="Picture 4">
            <a:extLst>
              <a:ext uri="{FF2B5EF4-FFF2-40B4-BE49-F238E27FC236}">
                <a16:creationId xmlns:a16="http://schemas.microsoft.com/office/drawing/2014/main" id="{28DDF31C-FA84-6367-B836-F9B4DCBD9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47" y="4554031"/>
            <a:ext cx="7843574" cy="2233876"/>
          </a:xfrm>
          <a:prstGeom prst="rect">
            <a:avLst/>
          </a:prstGeom>
        </p:spPr>
      </p:pic>
    </p:spTree>
    <p:extLst>
      <p:ext uri="{BB962C8B-B14F-4D97-AF65-F5344CB8AC3E}">
        <p14:creationId xmlns:p14="http://schemas.microsoft.com/office/powerpoint/2010/main" val="3263884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C140-D563-BDB2-C437-3E1A0D4D908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8F5BBEB-A9BC-1471-8081-B941B6359D87}"/>
              </a:ext>
            </a:extLst>
          </p:cNvPr>
          <p:cNvSpPr txBox="1"/>
          <p:nvPr/>
        </p:nvSpPr>
        <p:spPr>
          <a:xfrm>
            <a:off x="240030" y="70094"/>
            <a:ext cx="6382512" cy="646331"/>
          </a:xfrm>
          <a:prstGeom prst="rect">
            <a:avLst/>
          </a:prstGeom>
          <a:noFill/>
        </p:spPr>
        <p:txBody>
          <a:bodyPr wrap="square">
            <a:spAutoFit/>
          </a:bodyPr>
          <a:lstStyle/>
          <a:p>
            <a:r>
              <a:rPr lang="en-US" b="1" dirty="0"/>
              <a:t>Site Address</a:t>
            </a:r>
            <a:endParaRPr lang="en-US" dirty="0"/>
          </a:p>
          <a:p>
            <a:r>
              <a:rPr lang="en-US" dirty="0"/>
              <a:t>Former Countrywide Site, Bradford Road, Melksham</a:t>
            </a:r>
          </a:p>
        </p:txBody>
      </p:sp>
      <p:sp>
        <p:nvSpPr>
          <p:cNvPr id="8" name="TextBox 7">
            <a:extLst>
              <a:ext uri="{FF2B5EF4-FFF2-40B4-BE49-F238E27FC236}">
                <a16:creationId xmlns:a16="http://schemas.microsoft.com/office/drawing/2014/main" id="{FD05C498-4CB1-6274-6C9A-46793BA2E6E8}"/>
              </a:ext>
            </a:extLst>
          </p:cNvPr>
          <p:cNvSpPr txBox="1"/>
          <p:nvPr/>
        </p:nvSpPr>
        <p:spPr>
          <a:xfrm>
            <a:off x="240030" y="716425"/>
            <a:ext cx="6787134" cy="923330"/>
          </a:xfrm>
          <a:prstGeom prst="rect">
            <a:avLst/>
          </a:prstGeom>
          <a:noFill/>
        </p:spPr>
        <p:txBody>
          <a:bodyPr wrap="square">
            <a:spAutoFit/>
          </a:bodyPr>
          <a:lstStyle/>
          <a:p>
            <a:r>
              <a:rPr lang="en-US" b="1" dirty="0"/>
              <a:t>Proposal</a:t>
            </a:r>
            <a:endParaRPr lang="en-US" dirty="0"/>
          </a:p>
          <a:p>
            <a:r>
              <a:rPr lang="en-US" dirty="0"/>
              <a:t>The construction of a new discount </a:t>
            </a:r>
            <a:r>
              <a:rPr lang="en-US" dirty="0" err="1"/>
              <a:t>foodstore</a:t>
            </a:r>
            <a:r>
              <a:rPr lang="en-US" dirty="0"/>
              <a:t>, car parking, access and landscaping on land at Bradford Road, Melksham</a:t>
            </a:r>
          </a:p>
        </p:txBody>
      </p:sp>
      <p:sp>
        <p:nvSpPr>
          <p:cNvPr id="12" name="TextBox 11">
            <a:extLst>
              <a:ext uri="{FF2B5EF4-FFF2-40B4-BE49-F238E27FC236}">
                <a16:creationId xmlns:a16="http://schemas.microsoft.com/office/drawing/2014/main" id="{2F1B9619-1E08-E1CC-F46E-811AFA65F9F8}"/>
              </a:ext>
            </a:extLst>
          </p:cNvPr>
          <p:cNvSpPr txBox="1"/>
          <p:nvPr/>
        </p:nvSpPr>
        <p:spPr>
          <a:xfrm>
            <a:off x="9430512" y="1015919"/>
            <a:ext cx="2521458" cy="646331"/>
          </a:xfrm>
          <a:prstGeom prst="rect">
            <a:avLst/>
          </a:prstGeom>
          <a:noFill/>
        </p:spPr>
        <p:txBody>
          <a:bodyPr wrap="square">
            <a:spAutoFit/>
          </a:bodyPr>
          <a:lstStyle/>
          <a:p>
            <a:r>
              <a:rPr lang="en-GB" b="0" i="0" dirty="0">
                <a:solidFill>
                  <a:srgbClr val="333333"/>
                </a:solidFill>
                <a:effectLst/>
                <a:latin typeface="Lato" panose="020F0502020204030203" pitchFamily="34" charset="0"/>
              </a:rPr>
              <a:t>Consultation Deadline</a:t>
            </a:r>
          </a:p>
          <a:p>
            <a:r>
              <a:rPr lang="en-GB" dirty="0"/>
              <a:t>23/03/2026</a:t>
            </a:r>
          </a:p>
        </p:txBody>
      </p:sp>
      <p:sp>
        <p:nvSpPr>
          <p:cNvPr id="14" name="TextBox 13">
            <a:extLst>
              <a:ext uri="{FF2B5EF4-FFF2-40B4-BE49-F238E27FC236}">
                <a16:creationId xmlns:a16="http://schemas.microsoft.com/office/drawing/2014/main" id="{4E99AD97-AEE4-6A6E-3F7E-81265470DE9A}"/>
              </a:ext>
            </a:extLst>
          </p:cNvPr>
          <p:cNvSpPr txBox="1"/>
          <p:nvPr/>
        </p:nvSpPr>
        <p:spPr>
          <a:xfrm>
            <a:off x="6622542" y="315282"/>
            <a:ext cx="5160645" cy="646331"/>
          </a:xfrm>
          <a:prstGeom prst="rect">
            <a:avLst/>
          </a:prstGeom>
          <a:noFill/>
        </p:spPr>
        <p:txBody>
          <a:bodyPr wrap="square">
            <a:spAutoFit/>
          </a:bodyPr>
          <a:lstStyle/>
          <a:p>
            <a:r>
              <a:rPr lang="en-GB" dirty="0">
                <a:hlinkClick r:id="rId2"/>
              </a:rPr>
              <a:t>https://development.wiltshire.gov.uk/pr/s/planning-application/a0iQ300000GKZlBIAX/pl202507044</a:t>
            </a:r>
            <a:r>
              <a:rPr lang="en-GB" dirty="0"/>
              <a:t> </a:t>
            </a:r>
          </a:p>
        </p:txBody>
      </p:sp>
      <p:sp>
        <p:nvSpPr>
          <p:cNvPr id="3" name="TextBox 2">
            <a:extLst>
              <a:ext uri="{FF2B5EF4-FFF2-40B4-BE49-F238E27FC236}">
                <a16:creationId xmlns:a16="http://schemas.microsoft.com/office/drawing/2014/main" id="{6B90DEFA-1E20-807C-293C-A9E8942EEC83}"/>
              </a:ext>
            </a:extLst>
          </p:cNvPr>
          <p:cNvSpPr txBox="1"/>
          <p:nvPr/>
        </p:nvSpPr>
        <p:spPr>
          <a:xfrm>
            <a:off x="7188137" y="1015919"/>
            <a:ext cx="2242375" cy="646331"/>
          </a:xfrm>
          <a:prstGeom prst="rect">
            <a:avLst/>
          </a:prstGeom>
          <a:noFill/>
        </p:spPr>
        <p:txBody>
          <a:bodyPr wrap="square">
            <a:spAutoFit/>
          </a:bodyPr>
          <a:lstStyle/>
          <a:p>
            <a:pPr algn="l">
              <a:buNone/>
            </a:pPr>
            <a:r>
              <a:rPr lang="en-GB" b="1" i="0" dirty="0">
                <a:solidFill>
                  <a:srgbClr val="4A4A4A"/>
                </a:solidFill>
                <a:effectLst/>
                <a:latin typeface="Lato" panose="020F0502020204030203" pitchFamily="34" charset="0"/>
              </a:rPr>
              <a:t>Officer Name</a:t>
            </a:r>
          </a:p>
          <a:p>
            <a:r>
              <a:rPr lang="en-GB" dirty="0"/>
              <a:t>Jonathan James</a:t>
            </a:r>
            <a:endParaRPr lang="en-GB" b="0" i="0" dirty="0">
              <a:solidFill>
                <a:srgbClr val="333333"/>
              </a:solidFill>
              <a:effectLst/>
              <a:latin typeface="Lato" panose="020F0502020204030203" pitchFamily="34" charset="0"/>
            </a:endParaRPr>
          </a:p>
        </p:txBody>
      </p:sp>
      <p:pic>
        <p:nvPicPr>
          <p:cNvPr id="7" name="Picture 6">
            <a:extLst>
              <a:ext uri="{FF2B5EF4-FFF2-40B4-BE49-F238E27FC236}">
                <a16:creationId xmlns:a16="http://schemas.microsoft.com/office/drawing/2014/main" id="{15EBF809-20FF-F8B1-3676-12B343590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630" y="1662250"/>
            <a:ext cx="4407741" cy="3457136"/>
          </a:xfrm>
          <a:prstGeom prst="rect">
            <a:avLst/>
          </a:prstGeom>
        </p:spPr>
      </p:pic>
      <p:pic>
        <p:nvPicPr>
          <p:cNvPr id="13" name="Picture 12">
            <a:extLst>
              <a:ext uri="{FF2B5EF4-FFF2-40B4-BE49-F238E27FC236}">
                <a16:creationId xmlns:a16="http://schemas.microsoft.com/office/drawing/2014/main" id="{F4163FD0-3E89-D0CC-A540-F85DE6453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079" y="4945560"/>
            <a:ext cx="10874823" cy="1842346"/>
          </a:xfrm>
          <a:prstGeom prst="rect">
            <a:avLst/>
          </a:prstGeom>
        </p:spPr>
      </p:pic>
      <p:pic>
        <p:nvPicPr>
          <p:cNvPr id="16" name="Picture 15">
            <a:extLst>
              <a:ext uri="{FF2B5EF4-FFF2-40B4-BE49-F238E27FC236}">
                <a16:creationId xmlns:a16="http://schemas.microsoft.com/office/drawing/2014/main" id="{818601E6-B0F0-1594-B0FC-73B2322E0A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29" y="3225732"/>
            <a:ext cx="2641736" cy="1047804"/>
          </a:xfrm>
          <a:prstGeom prst="rect">
            <a:avLst/>
          </a:prstGeom>
        </p:spPr>
      </p:pic>
      <p:pic>
        <p:nvPicPr>
          <p:cNvPr id="18" name="Picture 17">
            <a:extLst>
              <a:ext uri="{FF2B5EF4-FFF2-40B4-BE49-F238E27FC236}">
                <a16:creationId xmlns:a16="http://schemas.microsoft.com/office/drawing/2014/main" id="{FC5FDC6D-F0D1-F172-6F84-59DE743053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1774" y="4177726"/>
            <a:ext cx="1632034" cy="431822"/>
          </a:xfrm>
          <a:prstGeom prst="rect">
            <a:avLst/>
          </a:prstGeom>
        </p:spPr>
      </p:pic>
    </p:spTree>
    <p:extLst>
      <p:ext uri="{BB962C8B-B14F-4D97-AF65-F5344CB8AC3E}">
        <p14:creationId xmlns:p14="http://schemas.microsoft.com/office/powerpoint/2010/main" val="442043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2479</TotalTime>
  <Words>660</Words>
  <Application>Microsoft Office PowerPoint</Application>
  <PresentationFormat>Widescreen</PresentationFormat>
  <Paragraphs>96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Wickes</dc:creator>
  <cp:lastModifiedBy>Paul Wickes</cp:lastModifiedBy>
  <cp:revision>109</cp:revision>
  <dcterms:created xsi:type="dcterms:W3CDTF">2025-10-06T11:45:42Z</dcterms:created>
  <dcterms:modified xsi:type="dcterms:W3CDTF">2026-06-18T12:49:59Z</dcterms:modified>
</cp:coreProperties>
</file>