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1" r:id="rId3"/>
    <p:sldId id="257" r:id="rId4"/>
    <p:sldId id="268" r:id="rId5"/>
    <p:sldId id="263" r:id="rId6"/>
    <p:sldId id="258" r:id="rId7"/>
    <p:sldId id="260" r:id="rId8"/>
    <p:sldId id="273" r:id="rId9"/>
    <p:sldId id="266"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6:01:03.251"/>
    </inkml:context>
    <inkml:brush xml:id="br0">
      <inkml:brushProperty name="width" value="0.35" units="cm"/>
      <inkml:brushProperty name="height" value="0.35" units="cm"/>
      <inkml:brushProperty name="color" value="#FF0066"/>
    </inkml:brush>
  </inkml:definitions>
  <inkml:trace contextRef="#ctx0" brushRef="#br0">1 1 24575,'1'3'0,"0"1"0,1-1 0,0 1 0,-1-1 0,1 0 0,0 0 0,1 0 0,-1 0 0,1 0 0,-1 0 0,6 4 0,-2 0 0,29 30 0,1-2 0,1-1 0,2-2 0,75 48 0,-77-55-1365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6:01:09.070"/>
    </inkml:context>
    <inkml:brush xml:id="br0">
      <inkml:brushProperty name="width" value="0.35" units="cm"/>
      <inkml:brushProperty name="height" value="0.35" units="cm"/>
      <inkml:brushProperty name="color" value="#FF0066"/>
    </inkml:brush>
  </inkml:definitions>
  <inkml:trace contextRef="#ctx0" brushRef="#br0">1 0 24575,'0'442'0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5T10:42:12.147"/>
    </inkml:context>
    <inkml:brush xml:id="br0">
      <inkml:brushProperty name="width" value="0.35" units="cm"/>
      <inkml:brushProperty name="height" value="0.35" units="cm"/>
      <inkml:brushProperty name="color" value="#FF0066"/>
    </inkml:brush>
  </inkml:definitions>
  <inkml:trace contextRef="#ctx0" brushRef="#br0">0 1672 24461,'156'-1672'0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5T10:24:15.586"/>
    </inkml:context>
    <inkml:brush xml:id="br0">
      <inkml:brushProperty name="width" value="0.35" units="cm"/>
      <inkml:brushProperty name="height" value="0.35" units="cm"/>
      <inkml:brushProperty name="color" value="#FF0066"/>
    </inkml:brush>
  </inkml:definitions>
  <inkml:trace contextRef="#ctx0" brushRef="#br0">1 170 24575,'65'1'0,"76"-2"0,-128-1 0,-1 1 0,1-1 0,-1-1 0,1 0 0,-1-1 0,0-1 0,0 1 0,-1-2 0,1 0 0,-1 0 0,-1-1 0,15-12 0,-14 10 0,0 0 0,1 0 0,0 1 0,0 0 0,0 1 0,1 0 0,0 1 0,1 1 0,-1 0 0,1 1 0,0 0 0,20-2 0,-16 4-455,1-1 0,22-7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5T10:24:21.946"/>
    </inkml:context>
    <inkml:brush xml:id="br0">
      <inkml:brushProperty name="width" value="0.35" units="cm"/>
      <inkml:brushProperty name="height" value="0.35" units="cm"/>
      <inkml:brushProperty name="color" value="#FF0066"/>
    </inkml:brush>
  </inkml:definitions>
  <inkml:trace contextRef="#ctx0" brushRef="#br0">0 222 24575,'13'-1'0,"-1"0"0,1-1 0,15-5 0,9 0 0,-27 5 0,-1-1 0,1 1 0,0-2 0,-1 1 0,0-1 0,16-9 0,-1-3 0,23-19 0,-19 13 0,0 4-45,0 2 0,0 1-1,52-19 1,-40 17-1139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5T10:24:31.523"/>
    </inkml:context>
    <inkml:brush xml:id="br0">
      <inkml:brushProperty name="width" value="0.35" units="cm"/>
      <inkml:brushProperty name="height" value="0.35" units="cm"/>
      <inkml:brushProperty name="color" value="#FF0066"/>
    </inkml:brush>
  </inkml:definitions>
  <inkml:trace contextRef="#ctx0" brushRef="#br0">1 32 24006,'806'-32'0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1T10:56:12.912"/>
    </inkml:context>
    <inkml:brush xml:id="br0">
      <inkml:brushProperty name="width" value="0.35" units="cm"/>
      <inkml:brushProperty name="height" value="0.35" units="cm"/>
      <inkml:brushProperty name="color" value="#FF0066"/>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6:15:01.472"/>
    </inkml:context>
    <inkml:brush xml:id="br0">
      <inkml:brushProperty name="width" value="0.35" units="cm"/>
      <inkml:brushProperty name="height" value="0.35" units="cm"/>
      <inkml:brushProperty name="color" value="#FF0066"/>
    </inkml:brush>
  </inkml:definitions>
  <inkml:trace contextRef="#ctx0" brushRef="#br0">0 0 23892,'0'680'0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008D-5AEC-CE8C-2940-95A46A9B40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3CDBBA-12EF-F38D-CBC5-E120E6AAD4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4AFF8A-B96F-AF87-9464-57AEB8A3E662}"/>
              </a:ext>
            </a:extLst>
          </p:cNvPr>
          <p:cNvSpPr>
            <a:spLocks noGrp="1"/>
          </p:cNvSpPr>
          <p:nvPr>
            <p:ph type="dt" sz="half" idx="10"/>
          </p:nvPr>
        </p:nvSpPr>
        <p:spPr/>
        <p:txBody>
          <a:bodyPr/>
          <a:lstStyle/>
          <a:p>
            <a:fld id="{AFF7F020-09DB-46CB-8D36-D1D8549D4F22}" type="datetimeFigureOut">
              <a:rPr lang="en-GB" smtClean="0"/>
              <a:t>04/03/2026</a:t>
            </a:fld>
            <a:endParaRPr lang="en-GB"/>
          </a:p>
        </p:txBody>
      </p:sp>
      <p:sp>
        <p:nvSpPr>
          <p:cNvPr id="5" name="Footer Placeholder 4">
            <a:extLst>
              <a:ext uri="{FF2B5EF4-FFF2-40B4-BE49-F238E27FC236}">
                <a16:creationId xmlns:a16="http://schemas.microsoft.com/office/drawing/2014/main" id="{7BDED6E7-B48B-F620-21E8-6C2CA25439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1D0413-804E-09D2-9230-6A09777F28CA}"/>
              </a:ext>
            </a:extLst>
          </p:cNvPr>
          <p:cNvSpPr>
            <a:spLocks noGrp="1"/>
          </p:cNvSpPr>
          <p:nvPr>
            <p:ph type="sldNum" sz="quarter" idx="12"/>
          </p:nvPr>
        </p:nvSpPr>
        <p:spPr/>
        <p:txBody>
          <a:bodyPr/>
          <a:lstStyle/>
          <a:p>
            <a:fld id="{87281985-1A39-40B7-8D02-56FB9F54EC78}" type="slidenum">
              <a:rPr lang="en-GB" smtClean="0"/>
              <a:t>‹#›</a:t>
            </a:fld>
            <a:endParaRPr lang="en-GB"/>
          </a:p>
        </p:txBody>
      </p:sp>
    </p:spTree>
    <p:extLst>
      <p:ext uri="{BB962C8B-B14F-4D97-AF65-F5344CB8AC3E}">
        <p14:creationId xmlns:p14="http://schemas.microsoft.com/office/powerpoint/2010/main" val="95420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8A6F-6ECE-62C9-884B-156888BB4B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9147D1-D0BA-58C6-A87D-FF7FF19094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721626-4742-EEB1-7A28-D607CF67FE6C}"/>
              </a:ext>
            </a:extLst>
          </p:cNvPr>
          <p:cNvSpPr>
            <a:spLocks noGrp="1"/>
          </p:cNvSpPr>
          <p:nvPr>
            <p:ph type="dt" sz="half" idx="10"/>
          </p:nvPr>
        </p:nvSpPr>
        <p:spPr/>
        <p:txBody>
          <a:bodyPr/>
          <a:lstStyle/>
          <a:p>
            <a:fld id="{AFF7F020-09DB-46CB-8D36-D1D8549D4F22}" type="datetimeFigureOut">
              <a:rPr lang="en-GB" smtClean="0"/>
              <a:t>04/03/2026</a:t>
            </a:fld>
            <a:endParaRPr lang="en-GB"/>
          </a:p>
        </p:txBody>
      </p:sp>
      <p:sp>
        <p:nvSpPr>
          <p:cNvPr id="5" name="Footer Placeholder 4">
            <a:extLst>
              <a:ext uri="{FF2B5EF4-FFF2-40B4-BE49-F238E27FC236}">
                <a16:creationId xmlns:a16="http://schemas.microsoft.com/office/drawing/2014/main" id="{002F87A6-1AB5-77A9-9043-6C016AFDC9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49DBA2-F370-A325-2F18-48D16CEBDB13}"/>
              </a:ext>
            </a:extLst>
          </p:cNvPr>
          <p:cNvSpPr>
            <a:spLocks noGrp="1"/>
          </p:cNvSpPr>
          <p:nvPr>
            <p:ph type="sldNum" sz="quarter" idx="12"/>
          </p:nvPr>
        </p:nvSpPr>
        <p:spPr/>
        <p:txBody>
          <a:bodyPr/>
          <a:lstStyle/>
          <a:p>
            <a:fld id="{87281985-1A39-40B7-8D02-56FB9F54EC78}" type="slidenum">
              <a:rPr lang="en-GB" smtClean="0"/>
              <a:t>‹#›</a:t>
            </a:fld>
            <a:endParaRPr lang="en-GB"/>
          </a:p>
        </p:txBody>
      </p:sp>
    </p:spTree>
    <p:extLst>
      <p:ext uri="{BB962C8B-B14F-4D97-AF65-F5344CB8AC3E}">
        <p14:creationId xmlns:p14="http://schemas.microsoft.com/office/powerpoint/2010/main" val="112725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9AC4C5-BDAC-68C5-E142-D31FD7003D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41D2C5-0F06-FCD9-EC37-3673A25029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CA6EBC-EB30-3857-F3A9-2888A07E2651}"/>
              </a:ext>
            </a:extLst>
          </p:cNvPr>
          <p:cNvSpPr>
            <a:spLocks noGrp="1"/>
          </p:cNvSpPr>
          <p:nvPr>
            <p:ph type="dt" sz="half" idx="10"/>
          </p:nvPr>
        </p:nvSpPr>
        <p:spPr/>
        <p:txBody>
          <a:bodyPr/>
          <a:lstStyle/>
          <a:p>
            <a:fld id="{AFF7F020-09DB-46CB-8D36-D1D8549D4F22}" type="datetimeFigureOut">
              <a:rPr lang="en-GB" smtClean="0"/>
              <a:t>04/03/2026</a:t>
            </a:fld>
            <a:endParaRPr lang="en-GB"/>
          </a:p>
        </p:txBody>
      </p:sp>
      <p:sp>
        <p:nvSpPr>
          <p:cNvPr id="5" name="Footer Placeholder 4">
            <a:extLst>
              <a:ext uri="{FF2B5EF4-FFF2-40B4-BE49-F238E27FC236}">
                <a16:creationId xmlns:a16="http://schemas.microsoft.com/office/drawing/2014/main" id="{42FC60A2-EBA5-82AB-DCF8-634DC7C4E2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162837-4539-4DF2-FCD3-1591E2D0AFEA}"/>
              </a:ext>
            </a:extLst>
          </p:cNvPr>
          <p:cNvSpPr>
            <a:spLocks noGrp="1"/>
          </p:cNvSpPr>
          <p:nvPr>
            <p:ph type="sldNum" sz="quarter" idx="12"/>
          </p:nvPr>
        </p:nvSpPr>
        <p:spPr/>
        <p:txBody>
          <a:bodyPr/>
          <a:lstStyle/>
          <a:p>
            <a:fld id="{87281985-1A39-40B7-8D02-56FB9F54EC78}" type="slidenum">
              <a:rPr lang="en-GB" smtClean="0"/>
              <a:t>‹#›</a:t>
            </a:fld>
            <a:endParaRPr lang="en-GB"/>
          </a:p>
        </p:txBody>
      </p:sp>
    </p:spTree>
    <p:extLst>
      <p:ext uri="{BB962C8B-B14F-4D97-AF65-F5344CB8AC3E}">
        <p14:creationId xmlns:p14="http://schemas.microsoft.com/office/powerpoint/2010/main" val="270377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B7F5-AFC8-9C5B-38D4-DFE9DA7B7D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F4EB9A-DF1F-1671-9EFE-907DF5463A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FFF65E-2A02-E351-FEF3-A1A13D49BD85}"/>
              </a:ext>
            </a:extLst>
          </p:cNvPr>
          <p:cNvSpPr>
            <a:spLocks noGrp="1"/>
          </p:cNvSpPr>
          <p:nvPr>
            <p:ph type="dt" sz="half" idx="10"/>
          </p:nvPr>
        </p:nvSpPr>
        <p:spPr/>
        <p:txBody>
          <a:bodyPr/>
          <a:lstStyle/>
          <a:p>
            <a:fld id="{AFF7F020-09DB-46CB-8D36-D1D8549D4F22}" type="datetimeFigureOut">
              <a:rPr lang="en-GB" smtClean="0"/>
              <a:t>04/03/2026</a:t>
            </a:fld>
            <a:endParaRPr lang="en-GB"/>
          </a:p>
        </p:txBody>
      </p:sp>
      <p:sp>
        <p:nvSpPr>
          <p:cNvPr id="5" name="Footer Placeholder 4">
            <a:extLst>
              <a:ext uri="{FF2B5EF4-FFF2-40B4-BE49-F238E27FC236}">
                <a16:creationId xmlns:a16="http://schemas.microsoft.com/office/drawing/2014/main" id="{FE73311E-2421-6C53-75B3-D69FC9D9A8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058542-9AC5-D826-D541-C1F15F5A1952}"/>
              </a:ext>
            </a:extLst>
          </p:cNvPr>
          <p:cNvSpPr>
            <a:spLocks noGrp="1"/>
          </p:cNvSpPr>
          <p:nvPr>
            <p:ph type="sldNum" sz="quarter" idx="12"/>
          </p:nvPr>
        </p:nvSpPr>
        <p:spPr/>
        <p:txBody>
          <a:bodyPr/>
          <a:lstStyle/>
          <a:p>
            <a:fld id="{87281985-1A39-40B7-8D02-56FB9F54EC78}" type="slidenum">
              <a:rPr lang="en-GB" smtClean="0"/>
              <a:t>‹#›</a:t>
            </a:fld>
            <a:endParaRPr lang="en-GB"/>
          </a:p>
        </p:txBody>
      </p:sp>
    </p:spTree>
    <p:extLst>
      <p:ext uri="{BB962C8B-B14F-4D97-AF65-F5344CB8AC3E}">
        <p14:creationId xmlns:p14="http://schemas.microsoft.com/office/powerpoint/2010/main" val="339146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2F8E0-8ED1-B870-9AB8-B917013306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593C16-6FB3-4155-3F29-C6C0A7A720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CBEEC0-0673-5C44-4F8D-B2DE3EB887D9}"/>
              </a:ext>
            </a:extLst>
          </p:cNvPr>
          <p:cNvSpPr>
            <a:spLocks noGrp="1"/>
          </p:cNvSpPr>
          <p:nvPr>
            <p:ph type="dt" sz="half" idx="10"/>
          </p:nvPr>
        </p:nvSpPr>
        <p:spPr/>
        <p:txBody>
          <a:bodyPr/>
          <a:lstStyle/>
          <a:p>
            <a:fld id="{AFF7F020-09DB-46CB-8D36-D1D8549D4F22}" type="datetimeFigureOut">
              <a:rPr lang="en-GB" smtClean="0"/>
              <a:t>04/03/2026</a:t>
            </a:fld>
            <a:endParaRPr lang="en-GB"/>
          </a:p>
        </p:txBody>
      </p:sp>
      <p:sp>
        <p:nvSpPr>
          <p:cNvPr id="5" name="Footer Placeholder 4">
            <a:extLst>
              <a:ext uri="{FF2B5EF4-FFF2-40B4-BE49-F238E27FC236}">
                <a16:creationId xmlns:a16="http://schemas.microsoft.com/office/drawing/2014/main" id="{F2EAB962-154A-35A1-34CD-6077469577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16F164-FEF7-C048-EB1C-47AA65FE7781}"/>
              </a:ext>
            </a:extLst>
          </p:cNvPr>
          <p:cNvSpPr>
            <a:spLocks noGrp="1"/>
          </p:cNvSpPr>
          <p:nvPr>
            <p:ph type="sldNum" sz="quarter" idx="12"/>
          </p:nvPr>
        </p:nvSpPr>
        <p:spPr/>
        <p:txBody>
          <a:bodyPr/>
          <a:lstStyle/>
          <a:p>
            <a:fld id="{87281985-1A39-40B7-8D02-56FB9F54EC78}" type="slidenum">
              <a:rPr lang="en-GB" smtClean="0"/>
              <a:t>‹#›</a:t>
            </a:fld>
            <a:endParaRPr lang="en-GB"/>
          </a:p>
        </p:txBody>
      </p:sp>
    </p:spTree>
    <p:extLst>
      <p:ext uri="{BB962C8B-B14F-4D97-AF65-F5344CB8AC3E}">
        <p14:creationId xmlns:p14="http://schemas.microsoft.com/office/powerpoint/2010/main" val="236182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0B82-E5E5-C16A-63E1-DD7F9408E0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9DDBCB-DB38-8ED4-A929-D98B7345C9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4DA026-B174-DDEC-B104-1BC79E0F58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A1517E-3CCF-B04B-4BCA-6EB1D0E36EF2}"/>
              </a:ext>
            </a:extLst>
          </p:cNvPr>
          <p:cNvSpPr>
            <a:spLocks noGrp="1"/>
          </p:cNvSpPr>
          <p:nvPr>
            <p:ph type="dt" sz="half" idx="10"/>
          </p:nvPr>
        </p:nvSpPr>
        <p:spPr/>
        <p:txBody>
          <a:bodyPr/>
          <a:lstStyle/>
          <a:p>
            <a:fld id="{AFF7F020-09DB-46CB-8D36-D1D8549D4F22}" type="datetimeFigureOut">
              <a:rPr lang="en-GB" smtClean="0"/>
              <a:t>04/03/2026</a:t>
            </a:fld>
            <a:endParaRPr lang="en-GB"/>
          </a:p>
        </p:txBody>
      </p:sp>
      <p:sp>
        <p:nvSpPr>
          <p:cNvPr id="6" name="Footer Placeholder 5">
            <a:extLst>
              <a:ext uri="{FF2B5EF4-FFF2-40B4-BE49-F238E27FC236}">
                <a16:creationId xmlns:a16="http://schemas.microsoft.com/office/drawing/2014/main" id="{1B1CE6CE-7BF2-DDE7-FD36-731E390885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B69922-E347-A12F-F850-30B24A5705D4}"/>
              </a:ext>
            </a:extLst>
          </p:cNvPr>
          <p:cNvSpPr>
            <a:spLocks noGrp="1"/>
          </p:cNvSpPr>
          <p:nvPr>
            <p:ph type="sldNum" sz="quarter" idx="12"/>
          </p:nvPr>
        </p:nvSpPr>
        <p:spPr/>
        <p:txBody>
          <a:bodyPr/>
          <a:lstStyle/>
          <a:p>
            <a:fld id="{87281985-1A39-40B7-8D02-56FB9F54EC78}" type="slidenum">
              <a:rPr lang="en-GB" smtClean="0"/>
              <a:t>‹#›</a:t>
            </a:fld>
            <a:endParaRPr lang="en-GB"/>
          </a:p>
        </p:txBody>
      </p:sp>
    </p:spTree>
    <p:extLst>
      <p:ext uri="{BB962C8B-B14F-4D97-AF65-F5344CB8AC3E}">
        <p14:creationId xmlns:p14="http://schemas.microsoft.com/office/powerpoint/2010/main" val="408559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06BC-64B3-7671-CF8F-8F5AFDA518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546091-5345-B5B7-D2C9-78BC86370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345884-F203-7B53-CCCE-DBF0D0A732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65E805-24B2-4FA5-876E-EDE5098A65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33A1BD-5225-817E-BD74-11463F89C9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E23071-29B3-6FC8-F6D0-118C1F2FB020}"/>
              </a:ext>
            </a:extLst>
          </p:cNvPr>
          <p:cNvSpPr>
            <a:spLocks noGrp="1"/>
          </p:cNvSpPr>
          <p:nvPr>
            <p:ph type="dt" sz="half" idx="10"/>
          </p:nvPr>
        </p:nvSpPr>
        <p:spPr/>
        <p:txBody>
          <a:bodyPr/>
          <a:lstStyle/>
          <a:p>
            <a:fld id="{AFF7F020-09DB-46CB-8D36-D1D8549D4F22}" type="datetimeFigureOut">
              <a:rPr lang="en-GB" smtClean="0"/>
              <a:t>04/03/2026</a:t>
            </a:fld>
            <a:endParaRPr lang="en-GB"/>
          </a:p>
        </p:txBody>
      </p:sp>
      <p:sp>
        <p:nvSpPr>
          <p:cNvPr id="8" name="Footer Placeholder 7">
            <a:extLst>
              <a:ext uri="{FF2B5EF4-FFF2-40B4-BE49-F238E27FC236}">
                <a16:creationId xmlns:a16="http://schemas.microsoft.com/office/drawing/2014/main" id="{13800251-C286-3E87-9C1B-9F216EC933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CB2EB3-BDEF-16CC-5C02-AD4F97EAEF53}"/>
              </a:ext>
            </a:extLst>
          </p:cNvPr>
          <p:cNvSpPr>
            <a:spLocks noGrp="1"/>
          </p:cNvSpPr>
          <p:nvPr>
            <p:ph type="sldNum" sz="quarter" idx="12"/>
          </p:nvPr>
        </p:nvSpPr>
        <p:spPr/>
        <p:txBody>
          <a:bodyPr/>
          <a:lstStyle/>
          <a:p>
            <a:fld id="{87281985-1A39-40B7-8D02-56FB9F54EC78}" type="slidenum">
              <a:rPr lang="en-GB" smtClean="0"/>
              <a:t>‹#›</a:t>
            </a:fld>
            <a:endParaRPr lang="en-GB"/>
          </a:p>
        </p:txBody>
      </p:sp>
    </p:spTree>
    <p:extLst>
      <p:ext uri="{BB962C8B-B14F-4D97-AF65-F5344CB8AC3E}">
        <p14:creationId xmlns:p14="http://schemas.microsoft.com/office/powerpoint/2010/main" val="126931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E60F-6384-CEED-A69F-D1DCCD9032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797F9C-547B-186C-C28C-6DEC76E7C832}"/>
              </a:ext>
            </a:extLst>
          </p:cNvPr>
          <p:cNvSpPr>
            <a:spLocks noGrp="1"/>
          </p:cNvSpPr>
          <p:nvPr>
            <p:ph type="dt" sz="half" idx="10"/>
          </p:nvPr>
        </p:nvSpPr>
        <p:spPr/>
        <p:txBody>
          <a:bodyPr/>
          <a:lstStyle/>
          <a:p>
            <a:fld id="{AFF7F020-09DB-46CB-8D36-D1D8549D4F22}" type="datetimeFigureOut">
              <a:rPr lang="en-GB" smtClean="0"/>
              <a:t>04/03/2026</a:t>
            </a:fld>
            <a:endParaRPr lang="en-GB"/>
          </a:p>
        </p:txBody>
      </p:sp>
      <p:sp>
        <p:nvSpPr>
          <p:cNvPr id="4" name="Footer Placeholder 3">
            <a:extLst>
              <a:ext uri="{FF2B5EF4-FFF2-40B4-BE49-F238E27FC236}">
                <a16:creationId xmlns:a16="http://schemas.microsoft.com/office/drawing/2014/main" id="{D6FAF086-774E-7BE2-DCF3-67B6295D6D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87229D-A9F9-4B1F-4A5C-1A22F206F174}"/>
              </a:ext>
            </a:extLst>
          </p:cNvPr>
          <p:cNvSpPr>
            <a:spLocks noGrp="1"/>
          </p:cNvSpPr>
          <p:nvPr>
            <p:ph type="sldNum" sz="quarter" idx="12"/>
          </p:nvPr>
        </p:nvSpPr>
        <p:spPr/>
        <p:txBody>
          <a:bodyPr/>
          <a:lstStyle/>
          <a:p>
            <a:fld id="{87281985-1A39-40B7-8D02-56FB9F54EC78}" type="slidenum">
              <a:rPr lang="en-GB" smtClean="0"/>
              <a:t>‹#›</a:t>
            </a:fld>
            <a:endParaRPr lang="en-GB"/>
          </a:p>
        </p:txBody>
      </p:sp>
    </p:spTree>
    <p:extLst>
      <p:ext uri="{BB962C8B-B14F-4D97-AF65-F5344CB8AC3E}">
        <p14:creationId xmlns:p14="http://schemas.microsoft.com/office/powerpoint/2010/main" val="219411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4C0EC-0408-579F-69F1-3A17EF438466}"/>
              </a:ext>
            </a:extLst>
          </p:cNvPr>
          <p:cNvSpPr>
            <a:spLocks noGrp="1"/>
          </p:cNvSpPr>
          <p:nvPr>
            <p:ph type="dt" sz="half" idx="10"/>
          </p:nvPr>
        </p:nvSpPr>
        <p:spPr/>
        <p:txBody>
          <a:bodyPr/>
          <a:lstStyle/>
          <a:p>
            <a:fld id="{AFF7F020-09DB-46CB-8D36-D1D8549D4F22}" type="datetimeFigureOut">
              <a:rPr lang="en-GB" smtClean="0"/>
              <a:t>04/03/2026</a:t>
            </a:fld>
            <a:endParaRPr lang="en-GB"/>
          </a:p>
        </p:txBody>
      </p:sp>
      <p:sp>
        <p:nvSpPr>
          <p:cNvPr id="3" name="Footer Placeholder 2">
            <a:extLst>
              <a:ext uri="{FF2B5EF4-FFF2-40B4-BE49-F238E27FC236}">
                <a16:creationId xmlns:a16="http://schemas.microsoft.com/office/drawing/2014/main" id="{72EC289B-00AE-BF1A-8684-563F80912F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6AD188-ECA7-8DF9-1B5F-29EA841984D5}"/>
              </a:ext>
            </a:extLst>
          </p:cNvPr>
          <p:cNvSpPr>
            <a:spLocks noGrp="1"/>
          </p:cNvSpPr>
          <p:nvPr>
            <p:ph type="sldNum" sz="quarter" idx="12"/>
          </p:nvPr>
        </p:nvSpPr>
        <p:spPr/>
        <p:txBody>
          <a:bodyPr/>
          <a:lstStyle/>
          <a:p>
            <a:fld id="{87281985-1A39-40B7-8D02-56FB9F54EC78}" type="slidenum">
              <a:rPr lang="en-GB" smtClean="0"/>
              <a:t>‹#›</a:t>
            </a:fld>
            <a:endParaRPr lang="en-GB"/>
          </a:p>
        </p:txBody>
      </p:sp>
    </p:spTree>
    <p:extLst>
      <p:ext uri="{BB962C8B-B14F-4D97-AF65-F5344CB8AC3E}">
        <p14:creationId xmlns:p14="http://schemas.microsoft.com/office/powerpoint/2010/main" val="229860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1AFF-E663-82BC-4492-3847E6A47E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75B64F-6F3F-FB65-5123-BD8FD592FB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640AE4-8D87-0C91-121D-50E4023E2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88449-515B-A345-6000-3FCD6FABCFB3}"/>
              </a:ext>
            </a:extLst>
          </p:cNvPr>
          <p:cNvSpPr>
            <a:spLocks noGrp="1"/>
          </p:cNvSpPr>
          <p:nvPr>
            <p:ph type="dt" sz="half" idx="10"/>
          </p:nvPr>
        </p:nvSpPr>
        <p:spPr/>
        <p:txBody>
          <a:bodyPr/>
          <a:lstStyle/>
          <a:p>
            <a:fld id="{AFF7F020-09DB-46CB-8D36-D1D8549D4F22}" type="datetimeFigureOut">
              <a:rPr lang="en-GB" smtClean="0"/>
              <a:t>04/03/2026</a:t>
            </a:fld>
            <a:endParaRPr lang="en-GB"/>
          </a:p>
        </p:txBody>
      </p:sp>
      <p:sp>
        <p:nvSpPr>
          <p:cNvPr id="6" name="Footer Placeholder 5">
            <a:extLst>
              <a:ext uri="{FF2B5EF4-FFF2-40B4-BE49-F238E27FC236}">
                <a16:creationId xmlns:a16="http://schemas.microsoft.com/office/drawing/2014/main" id="{3D60B10A-16D6-0F17-9E71-E46926EAE0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35AC75-41DF-D55C-2C24-B2A3B8744508}"/>
              </a:ext>
            </a:extLst>
          </p:cNvPr>
          <p:cNvSpPr>
            <a:spLocks noGrp="1"/>
          </p:cNvSpPr>
          <p:nvPr>
            <p:ph type="sldNum" sz="quarter" idx="12"/>
          </p:nvPr>
        </p:nvSpPr>
        <p:spPr/>
        <p:txBody>
          <a:bodyPr/>
          <a:lstStyle/>
          <a:p>
            <a:fld id="{87281985-1A39-40B7-8D02-56FB9F54EC78}" type="slidenum">
              <a:rPr lang="en-GB" smtClean="0"/>
              <a:t>‹#›</a:t>
            </a:fld>
            <a:endParaRPr lang="en-GB"/>
          </a:p>
        </p:txBody>
      </p:sp>
    </p:spTree>
    <p:extLst>
      <p:ext uri="{BB962C8B-B14F-4D97-AF65-F5344CB8AC3E}">
        <p14:creationId xmlns:p14="http://schemas.microsoft.com/office/powerpoint/2010/main" val="54215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9EFD-67E0-FF6C-3756-FCD48B91A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DBA7F6-18F0-EC37-4F6D-FCFB42930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74F6CF-7CF2-6787-3CDD-94AE0BBA9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1E7A86-118D-BE0A-98BB-94B16D6DCE25}"/>
              </a:ext>
            </a:extLst>
          </p:cNvPr>
          <p:cNvSpPr>
            <a:spLocks noGrp="1"/>
          </p:cNvSpPr>
          <p:nvPr>
            <p:ph type="dt" sz="half" idx="10"/>
          </p:nvPr>
        </p:nvSpPr>
        <p:spPr/>
        <p:txBody>
          <a:bodyPr/>
          <a:lstStyle/>
          <a:p>
            <a:fld id="{AFF7F020-09DB-46CB-8D36-D1D8549D4F22}" type="datetimeFigureOut">
              <a:rPr lang="en-GB" smtClean="0"/>
              <a:t>04/03/2026</a:t>
            </a:fld>
            <a:endParaRPr lang="en-GB"/>
          </a:p>
        </p:txBody>
      </p:sp>
      <p:sp>
        <p:nvSpPr>
          <p:cNvPr id="6" name="Footer Placeholder 5">
            <a:extLst>
              <a:ext uri="{FF2B5EF4-FFF2-40B4-BE49-F238E27FC236}">
                <a16:creationId xmlns:a16="http://schemas.microsoft.com/office/drawing/2014/main" id="{81308FC6-D0C9-892F-F8C2-A933183C5B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E2695-67AD-91CB-6B36-D43231A09EC4}"/>
              </a:ext>
            </a:extLst>
          </p:cNvPr>
          <p:cNvSpPr>
            <a:spLocks noGrp="1"/>
          </p:cNvSpPr>
          <p:nvPr>
            <p:ph type="sldNum" sz="quarter" idx="12"/>
          </p:nvPr>
        </p:nvSpPr>
        <p:spPr/>
        <p:txBody>
          <a:bodyPr/>
          <a:lstStyle/>
          <a:p>
            <a:fld id="{87281985-1A39-40B7-8D02-56FB9F54EC78}" type="slidenum">
              <a:rPr lang="en-GB" smtClean="0"/>
              <a:t>‹#›</a:t>
            </a:fld>
            <a:endParaRPr lang="en-GB"/>
          </a:p>
        </p:txBody>
      </p:sp>
    </p:spTree>
    <p:extLst>
      <p:ext uri="{BB962C8B-B14F-4D97-AF65-F5344CB8AC3E}">
        <p14:creationId xmlns:p14="http://schemas.microsoft.com/office/powerpoint/2010/main" val="219654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E0B28-304A-27D0-34A4-29B03CD0D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60A696-4EE0-A980-B3D3-1B48EF8C7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1CA2EA-60B6-709F-1BD2-5A5AF3E20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F7F020-09DB-46CB-8D36-D1D8549D4F22}" type="datetimeFigureOut">
              <a:rPr lang="en-GB" smtClean="0"/>
              <a:t>04/03/2026</a:t>
            </a:fld>
            <a:endParaRPr lang="en-GB"/>
          </a:p>
        </p:txBody>
      </p:sp>
      <p:sp>
        <p:nvSpPr>
          <p:cNvPr id="5" name="Footer Placeholder 4">
            <a:extLst>
              <a:ext uri="{FF2B5EF4-FFF2-40B4-BE49-F238E27FC236}">
                <a16:creationId xmlns:a16="http://schemas.microsoft.com/office/drawing/2014/main" id="{C07F00D4-1078-1569-6079-671FE0938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B779656-6D6F-46F1-4FCA-0973E3AF83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281985-1A39-40B7-8D02-56FB9F54EC78}" type="slidenum">
              <a:rPr lang="en-GB" smtClean="0"/>
              <a:t>‹#›</a:t>
            </a:fld>
            <a:endParaRPr lang="en-GB"/>
          </a:p>
        </p:txBody>
      </p:sp>
    </p:spTree>
    <p:extLst>
      <p:ext uri="{BB962C8B-B14F-4D97-AF65-F5344CB8AC3E}">
        <p14:creationId xmlns:p14="http://schemas.microsoft.com/office/powerpoint/2010/main" val="2258583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image" Target="../media/image190.png"/><Relationship Id="rId4" Type="http://schemas.openxmlformats.org/officeDocument/2006/relationships/customXml" Target="../ink/ink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jpg"/><Relationship Id="rId7" Type="http://schemas.openxmlformats.org/officeDocument/2006/relationships/customXml" Target="../ink/ink2.xml"/><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customXml" Target="../ink/ink1.xml"/><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customXml" Target="../ink/ink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17.tmp"/><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customXml" Target="../ink/ink5.xml"/><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customXml" Target="../ink/ink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7.xml"/><Relationship Id="rId5" Type="http://schemas.openxmlformats.org/officeDocument/2006/relationships/image" Target="../media/image21.tmp"/><Relationship Id="rId4" Type="http://schemas.openxmlformats.org/officeDocument/2006/relationships/image" Target="../media/image2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8D031F-1034-6D85-182E-8C8A43377A8D}"/>
              </a:ext>
            </a:extLst>
          </p:cNvPr>
          <p:cNvSpPr txBox="1"/>
          <p:nvPr/>
        </p:nvSpPr>
        <p:spPr>
          <a:xfrm>
            <a:off x="326136" y="151179"/>
            <a:ext cx="11539728" cy="6555641"/>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LHFIG requests- 5 areas and 5 dropped kerb locations.</a:t>
            </a:r>
          </a:p>
          <a:p>
            <a:endParaRPr lang="en-GB" sz="2000" b="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1. The Midlands to Glove Factory entrance.</a:t>
            </a:r>
          </a:p>
          <a:p>
            <a:r>
              <a:rPr lang="en-GB" sz="2000" dirty="0">
                <a:latin typeface="Arial" panose="020B0604020202020204" pitchFamily="34" charset="0"/>
                <a:cs typeface="Arial" panose="020B0604020202020204" pitchFamily="34" charset="0"/>
              </a:rPr>
              <a:t>Levelling of footway to offset the camber, reuse existing kerb stones, redo double yellow lines.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2. Station Road from The Star to Star Ground.</a:t>
            </a:r>
          </a:p>
          <a:p>
            <a:r>
              <a:rPr lang="en-GB" sz="2000" dirty="0">
                <a:latin typeface="Arial" panose="020B0604020202020204" pitchFamily="34" charset="0"/>
                <a:cs typeface="Arial" panose="020B0604020202020204" pitchFamily="34" charset="0"/>
              </a:rPr>
              <a:t>Insert dropped kerbs to access the footpath and footway. Improve footway surface to first dwelling on Station Road.</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3. Bradley Lane.</a:t>
            </a:r>
          </a:p>
          <a:p>
            <a:r>
              <a:rPr lang="en-GB" sz="2000" dirty="0">
                <a:latin typeface="Arial" panose="020B0604020202020204" pitchFamily="34" charset="0"/>
                <a:cs typeface="Arial" panose="020B0604020202020204" pitchFamily="34" charset="0"/>
              </a:rPr>
              <a:t>Create footway that is level, wide enough and has a safe surface with kerb edging as per footway created at other end of Bradley Lane. There is no footway here for pedestrians.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4. Ham Green to Ground Corner, outside Old Ham Tree</a:t>
            </a:r>
          </a:p>
          <a:p>
            <a:r>
              <a:rPr lang="en-GB" sz="2000" dirty="0">
                <a:latin typeface="Arial" panose="020B0604020202020204" pitchFamily="34" charset="0"/>
                <a:cs typeface="Arial" panose="020B0604020202020204" pitchFamily="34" charset="0"/>
              </a:rPr>
              <a:t>Create footway that is level, wide enough and has a safe surface with reuse of existing kerbs for edging to keep rural conservation area of village. Dropped kerb and on opposite side too for accessibility.</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5. Leigh Road to Ham Green</a:t>
            </a:r>
          </a:p>
          <a:p>
            <a:r>
              <a:rPr lang="en-GB" sz="2000" dirty="0">
                <a:latin typeface="Arial" panose="020B0604020202020204" pitchFamily="34" charset="0"/>
                <a:cs typeface="Arial" panose="020B0604020202020204" pitchFamily="34" charset="0"/>
              </a:rPr>
              <a:t>Improve definition of dropped kerb outside 56 Ham Green and investigate safe crossing place to bus stop either here or at end of footpath by lamppost.</a:t>
            </a:r>
          </a:p>
        </p:txBody>
      </p:sp>
    </p:spTree>
    <p:extLst>
      <p:ext uri="{BB962C8B-B14F-4D97-AF65-F5344CB8AC3E}">
        <p14:creationId xmlns:p14="http://schemas.microsoft.com/office/powerpoint/2010/main" val="322319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7F50B-D067-A053-50F6-448760719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A87AB-150A-9EA4-8003-705C9C789989}"/>
              </a:ext>
            </a:extLst>
          </p:cNvPr>
          <p:cNvSpPr>
            <a:spLocks noGrp="1"/>
          </p:cNvSpPr>
          <p:nvPr>
            <p:ph type="title"/>
          </p:nvPr>
        </p:nvSpPr>
        <p:spPr>
          <a:xfrm>
            <a:off x="2083941" y="-16231"/>
            <a:ext cx="8312888" cy="1325563"/>
          </a:xfrm>
        </p:spPr>
        <p:txBody>
          <a:bodyPr>
            <a:normAutofit/>
          </a:bodyPr>
          <a:lstStyle/>
          <a:p>
            <a:r>
              <a:rPr lang="en-GB" dirty="0"/>
              <a:t>Green Close down to Avonfield path</a:t>
            </a:r>
          </a:p>
        </p:txBody>
      </p:sp>
      <p:sp>
        <p:nvSpPr>
          <p:cNvPr id="8" name="TextBox 7">
            <a:extLst>
              <a:ext uri="{FF2B5EF4-FFF2-40B4-BE49-F238E27FC236}">
                <a16:creationId xmlns:a16="http://schemas.microsoft.com/office/drawing/2014/main" id="{47F73957-294E-9A22-EDA0-17A2F0C12939}"/>
              </a:ext>
            </a:extLst>
          </p:cNvPr>
          <p:cNvSpPr txBox="1"/>
          <p:nvPr/>
        </p:nvSpPr>
        <p:spPr>
          <a:xfrm>
            <a:off x="402336" y="4624808"/>
            <a:ext cx="4327451" cy="1754326"/>
          </a:xfrm>
          <a:prstGeom prst="rect">
            <a:avLst/>
          </a:prstGeom>
          <a:noFill/>
        </p:spPr>
        <p:txBody>
          <a:bodyPr wrap="square" rtlCol="0">
            <a:spAutoFit/>
          </a:bodyPr>
          <a:lstStyle/>
          <a:p>
            <a:r>
              <a:rPr lang="en-GB" dirty="0"/>
              <a:t>51. When walking down Station Road there is no dropped kerb at Green Close – have to walk into GC quite a way to get to a driveway to then cross the road to get to the footway to continue walking on Station Road.</a:t>
            </a:r>
          </a:p>
        </p:txBody>
      </p:sp>
      <p:pic>
        <p:nvPicPr>
          <p:cNvPr id="5" name="Content Placeholder 4" descr="A road with cars on it&#10;&#10;AI-generated content may be incorrect.">
            <a:extLst>
              <a:ext uri="{FF2B5EF4-FFF2-40B4-BE49-F238E27FC236}">
                <a16:creationId xmlns:a16="http://schemas.microsoft.com/office/drawing/2014/main" id="{65E6655D-494A-BF1B-FA6D-65F90F8856A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5307" y="1641537"/>
            <a:ext cx="3734444" cy="2802429"/>
          </a:xfrm>
        </p:spPr>
      </p:pic>
      <p:pic>
        <p:nvPicPr>
          <p:cNvPr id="12" name="Picture 11" descr="A map of a neighborhood&#10;&#10;AI-generated content may be incorrect.">
            <a:extLst>
              <a:ext uri="{FF2B5EF4-FFF2-40B4-BE49-F238E27FC236}">
                <a16:creationId xmlns:a16="http://schemas.microsoft.com/office/drawing/2014/main" id="{E6C0EEE8-6890-03A1-EF1D-42650F852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269" y="1123785"/>
            <a:ext cx="4024424" cy="3494518"/>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555C0910-119B-1A82-FA29-14A41F073EA7}"/>
                  </a:ext>
                </a:extLst>
              </p14:cNvPr>
              <p14:cNvContentPartPr/>
              <p14:nvPr/>
            </p14:nvContentPartPr>
            <p14:xfrm>
              <a:off x="11525249" y="2774729"/>
              <a:ext cx="360" cy="245160"/>
            </p14:xfrm>
          </p:contentPart>
        </mc:Choice>
        <mc:Fallback xmlns="">
          <p:pic>
            <p:nvPicPr>
              <p:cNvPr id="14" name="Ink 13">
                <a:extLst>
                  <a:ext uri="{FF2B5EF4-FFF2-40B4-BE49-F238E27FC236}">
                    <a16:creationId xmlns:a16="http://schemas.microsoft.com/office/drawing/2014/main" id="{555C0910-119B-1A82-FA29-14A41F073EA7}"/>
                  </a:ext>
                </a:extLst>
              </p:cNvPr>
              <p:cNvPicPr/>
              <p:nvPr/>
            </p:nvPicPr>
            <p:blipFill>
              <a:blip r:embed="rId6"/>
              <a:stretch>
                <a:fillRect/>
              </a:stretch>
            </p:blipFill>
            <p:spPr>
              <a:xfrm>
                <a:off x="11462249" y="2711729"/>
                <a:ext cx="126000" cy="370800"/>
              </a:xfrm>
              <a:prstGeom prst="rect">
                <a:avLst/>
              </a:prstGeom>
            </p:spPr>
          </p:pic>
        </mc:Fallback>
      </mc:AlternateContent>
      <p:sp>
        <p:nvSpPr>
          <p:cNvPr id="17" name="Hexagon 16">
            <a:extLst>
              <a:ext uri="{FF2B5EF4-FFF2-40B4-BE49-F238E27FC236}">
                <a16:creationId xmlns:a16="http://schemas.microsoft.com/office/drawing/2014/main" id="{F5DF72E1-8FB6-1A88-9150-3E6FEC6422E5}"/>
              </a:ext>
            </a:extLst>
          </p:cNvPr>
          <p:cNvSpPr/>
          <p:nvPr/>
        </p:nvSpPr>
        <p:spPr>
          <a:xfrm>
            <a:off x="11398823" y="2097922"/>
            <a:ext cx="625969" cy="488822"/>
          </a:xfrm>
          <a:prstGeom prst="hexagon">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ln w="0"/>
                <a:solidFill>
                  <a:schemeClr val="tx1"/>
                </a:solidFill>
                <a:effectLst>
                  <a:outerShdw blurRad="38100" dist="19050" dir="2700000" algn="tl" rotWithShape="0">
                    <a:schemeClr val="dk1">
                      <a:alpha val="40000"/>
                    </a:schemeClr>
                  </a:outerShdw>
                </a:effectLst>
              </a:rPr>
              <a:t>51</a:t>
            </a:r>
            <a:endParaRPr lang="en-GB" dirty="0"/>
          </a:p>
        </p:txBody>
      </p:sp>
      <p:sp>
        <p:nvSpPr>
          <p:cNvPr id="3" name="TextBox 2">
            <a:extLst>
              <a:ext uri="{FF2B5EF4-FFF2-40B4-BE49-F238E27FC236}">
                <a16:creationId xmlns:a16="http://schemas.microsoft.com/office/drawing/2014/main" id="{2FE0685B-1343-523B-1960-63CE2126B3DE}"/>
              </a:ext>
            </a:extLst>
          </p:cNvPr>
          <p:cNvSpPr txBox="1"/>
          <p:nvPr/>
        </p:nvSpPr>
        <p:spPr>
          <a:xfrm>
            <a:off x="2858042" y="6217407"/>
            <a:ext cx="1304725" cy="369332"/>
          </a:xfrm>
          <a:prstGeom prst="rect">
            <a:avLst/>
          </a:prstGeom>
          <a:noFill/>
        </p:spPr>
        <p:txBody>
          <a:bodyPr wrap="square" rtlCol="0">
            <a:spAutoFit/>
          </a:bodyPr>
          <a:lstStyle/>
          <a:p>
            <a:r>
              <a:rPr lang="en-GB" b="1" dirty="0">
                <a:solidFill>
                  <a:srgbClr val="FF0000"/>
                </a:solidFill>
              </a:rPr>
              <a:t>LFHIG </a:t>
            </a:r>
            <a:r>
              <a:rPr lang="en-GB" b="0" i="0" dirty="0">
                <a:solidFill>
                  <a:srgbClr val="2C363A"/>
                </a:solidFill>
                <a:effectLst/>
                <a:latin typeface="Arial" panose="020B0604020202020204" pitchFamily="34" charset="0"/>
              </a:rPr>
              <a:t>​</a:t>
            </a:r>
            <a:endParaRPr lang="en-GB" b="1" dirty="0">
              <a:solidFill>
                <a:srgbClr val="FF0000"/>
              </a:solidFill>
            </a:endParaRPr>
          </a:p>
        </p:txBody>
      </p:sp>
      <p:sp>
        <p:nvSpPr>
          <p:cNvPr id="18" name="TextBox 17">
            <a:extLst>
              <a:ext uri="{FF2B5EF4-FFF2-40B4-BE49-F238E27FC236}">
                <a16:creationId xmlns:a16="http://schemas.microsoft.com/office/drawing/2014/main" id="{9AB8C7DA-2854-583E-7A1C-9EB919DED649}"/>
              </a:ext>
            </a:extLst>
          </p:cNvPr>
          <p:cNvSpPr txBox="1"/>
          <p:nvPr/>
        </p:nvSpPr>
        <p:spPr>
          <a:xfrm>
            <a:off x="966216" y="1181784"/>
            <a:ext cx="676656" cy="369332"/>
          </a:xfrm>
          <a:prstGeom prst="rect">
            <a:avLst/>
          </a:prstGeom>
          <a:noFill/>
        </p:spPr>
        <p:txBody>
          <a:bodyPr wrap="square" rtlCol="0">
            <a:spAutoFit/>
          </a:bodyPr>
          <a:lstStyle/>
          <a:p>
            <a:r>
              <a:rPr lang="en-GB" dirty="0"/>
              <a:t>4</a:t>
            </a:r>
          </a:p>
        </p:txBody>
      </p:sp>
      <p:sp>
        <p:nvSpPr>
          <p:cNvPr id="19" name="TextBox 18">
            <a:extLst>
              <a:ext uri="{FF2B5EF4-FFF2-40B4-BE49-F238E27FC236}">
                <a16:creationId xmlns:a16="http://schemas.microsoft.com/office/drawing/2014/main" id="{6C86DE0E-FCB5-5B15-1770-3E9C987B781A}"/>
              </a:ext>
            </a:extLst>
          </p:cNvPr>
          <p:cNvSpPr txBox="1"/>
          <p:nvPr/>
        </p:nvSpPr>
        <p:spPr>
          <a:xfrm>
            <a:off x="5419344" y="1309332"/>
            <a:ext cx="676656" cy="369332"/>
          </a:xfrm>
          <a:prstGeom prst="rect">
            <a:avLst/>
          </a:prstGeom>
          <a:noFill/>
        </p:spPr>
        <p:txBody>
          <a:bodyPr wrap="square" rtlCol="0">
            <a:spAutoFit/>
          </a:bodyPr>
          <a:lstStyle/>
          <a:p>
            <a:r>
              <a:rPr lang="en-GB" dirty="0"/>
              <a:t>5</a:t>
            </a:r>
          </a:p>
        </p:txBody>
      </p:sp>
      <p:sp>
        <p:nvSpPr>
          <p:cNvPr id="20" name="TextBox 19">
            <a:extLst>
              <a:ext uri="{FF2B5EF4-FFF2-40B4-BE49-F238E27FC236}">
                <a16:creationId xmlns:a16="http://schemas.microsoft.com/office/drawing/2014/main" id="{1B2011D7-6C47-6AAE-43CA-A134545F967E}"/>
              </a:ext>
            </a:extLst>
          </p:cNvPr>
          <p:cNvSpPr txBox="1"/>
          <p:nvPr/>
        </p:nvSpPr>
        <p:spPr>
          <a:xfrm>
            <a:off x="4937760" y="1874520"/>
            <a:ext cx="1618488" cy="369332"/>
          </a:xfrm>
          <a:prstGeom prst="rect">
            <a:avLst/>
          </a:prstGeom>
          <a:noFill/>
        </p:spPr>
        <p:txBody>
          <a:bodyPr wrap="square" rtlCol="0">
            <a:spAutoFit/>
          </a:bodyPr>
          <a:lstStyle/>
          <a:p>
            <a:r>
              <a:rPr lang="en-GB" dirty="0"/>
              <a:t>Need photo</a:t>
            </a:r>
          </a:p>
        </p:txBody>
      </p:sp>
    </p:spTree>
    <p:extLst>
      <p:ext uri="{BB962C8B-B14F-4D97-AF65-F5344CB8AC3E}">
        <p14:creationId xmlns:p14="http://schemas.microsoft.com/office/powerpoint/2010/main" val="127431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EE860-E49D-1B3F-FB36-F3396D2EDE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F87F3-AF86-3A84-0131-99F9BFC50D85}"/>
              </a:ext>
            </a:extLst>
          </p:cNvPr>
          <p:cNvSpPr>
            <a:spLocks noGrp="1"/>
          </p:cNvSpPr>
          <p:nvPr>
            <p:ph type="title"/>
          </p:nvPr>
        </p:nvSpPr>
        <p:spPr>
          <a:xfrm>
            <a:off x="4296675" y="161984"/>
            <a:ext cx="3526000" cy="340788"/>
          </a:xfrm>
        </p:spPr>
        <p:txBody>
          <a:bodyPr>
            <a:normAutofit fontScale="90000"/>
          </a:bodyPr>
          <a:lstStyle/>
          <a:p>
            <a:r>
              <a:rPr lang="en-GB" dirty="0"/>
              <a:t>1. The Midlands</a:t>
            </a:r>
          </a:p>
        </p:txBody>
      </p:sp>
      <p:sp>
        <p:nvSpPr>
          <p:cNvPr id="8" name="TextBox 7">
            <a:extLst>
              <a:ext uri="{FF2B5EF4-FFF2-40B4-BE49-F238E27FC236}">
                <a16:creationId xmlns:a16="http://schemas.microsoft.com/office/drawing/2014/main" id="{2736231E-73B5-A067-BFA7-171CB568AD7D}"/>
              </a:ext>
            </a:extLst>
          </p:cNvPr>
          <p:cNvSpPr txBox="1"/>
          <p:nvPr/>
        </p:nvSpPr>
        <p:spPr>
          <a:xfrm>
            <a:off x="248679" y="4630498"/>
            <a:ext cx="3568409" cy="646331"/>
          </a:xfrm>
          <a:prstGeom prst="rect">
            <a:avLst/>
          </a:prstGeom>
          <a:noFill/>
        </p:spPr>
        <p:txBody>
          <a:bodyPr wrap="square" rtlCol="0">
            <a:spAutoFit/>
          </a:bodyPr>
          <a:lstStyle/>
          <a:p>
            <a:r>
              <a:rPr lang="en-GB" dirty="0"/>
              <a:t>10. Camber on footway – if in wheelchair would tip you out.</a:t>
            </a:r>
          </a:p>
        </p:txBody>
      </p:sp>
      <p:sp>
        <p:nvSpPr>
          <p:cNvPr id="11" name="TextBox 10">
            <a:extLst>
              <a:ext uri="{FF2B5EF4-FFF2-40B4-BE49-F238E27FC236}">
                <a16:creationId xmlns:a16="http://schemas.microsoft.com/office/drawing/2014/main" id="{44865A7A-9C7B-D147-186F-6F1465AC2A25}"/>
              </a:ext>
            </a:extLst>
          </p:cNvPr>
          <p:cNvSpPr txBox="1"/>
          <p:nvPr/>
        </p:nvSpPr>
        <p:spPr>
          <a:xfrm>
            <a:off x="7822675" y="3761981"/>
            <a:ext cx="4180877" cy="1323439"/>
          </a:xfrm>
          <a:prstGeom prst="rect">
            <a:avLst/>
          </a:prstGeom>
          <a:noFill/>
        </p:spPr>
        <p:txBody>
          <a:bodyPr wrap="square" rtlCol="0">
            <a:spAutoFit/>
          </a:bodyPr>
          <a:lstStyle/>
          <a:p>
            <a:r>
              <a:rPr lang="en-GB" sz="1600" dirty="0"/>
              <a:t>11. General rough state of footway, no clear defined edge to road or the access to GFS. Busy entrance and exit and no clear stop point. Double yellows need redoing or even white lines for visibility? </a:t>
            </a:r>
          </a:p>
        </p:txBody>
      </p:sp>
      <p:pic>
        <p:nvPicPr>
          <p:cNvPr id="6" name="Content Placeholder 5" descr="A road with a brick wall&#10;&#10;AI-generated content may be incorrect.">
            <a:extLst>
              <a:ext uri="{FF2B5EF4-FFF2-40B4-BE49-F238E27FC236}">
                <a16:creationId xmlns:a16="http://schemas.microsoft.com/office/drawing/2014/main" id="{AF40B7D1-6989-52E2-CC63-3062BA06660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7676" y="161984"/>
            <a:ext cx="3263503" cy="4351338"/>
          </a:xfrm>
        </p:spPr>
      </p:pic>
      <p:pic>
        <p:nvPicPr>
          <p:cNvPr id="15" name="Picture 14" descr="A brick wall and a tree&#10;&#10;AI-generated content may be incorrect.">
            <a:extLst>
              <a:ext uri="{FF2B5EF4-FFF2-40B4-BE49-F238E27FC236}">
                <a16:creationId xmlns:a16="http://schemas.microsoft.com/office/drawing/2014/main" id="{AD9078EE-CA8A-F994-2F34-CCAA106FE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143" y="20282"/>
            <a:ext cx="2894544" cy="3616053"/>
          </a:xfrm>
          <a:prstGeom prst="rect">
            <a:avLst/>
          </a:prstGeom>
        </p:spPr>
      </p:pic>
      <p:sp>
        <p:nvSpPr>
          <p:cNvPr id="3" name="TextBox 2">
            <a:extLst>
              <a:ext uri="{FF2B5EF4-FFF2-40B4-BE49-F238E27FC236}">
                <a16:creationId xmlns:a16="http://schemas.microsoft.com/office/drawing/2014/main" id="{20CA2F8F-028E-7467-68AF-A5245ACC729E}"/>
              </a:ext>
            </a:extLst>
          </p:cNvPr>
          <p:cNvSpPr txBox="1"/>
          <p:nvPr/>
        </p:nvSpPr>
        <p:spPr>
          <a:xfrm>
            <a:off x="188448" y="5276829"/>
            <a:ext cx="3422731" cy="1354217"/>
          </a:xfrm>
          <a:prstGeom prst="rect">
            <a:avLst/>
          </a:prstGeom>
          <a:noFill/>
        </p:spPr>
        <p:txBody>
          <a:bodyPr wrap="square" rtlCol="0">
            <a:spAutoFit/>
          </a:bodyPr>
          <a:lstStyle/>
          <a:p>
            <a:r>
              <a:rPr lang="en-GB" sz="1400" b="1" dirty="0">
                <a:solidFill>
                  <a:srgbClr val="FF0000"/>
                </a:solidFill>
              </a:rPr>
              <a:t>00239730 </a:t>
            </a:r>
            <a:r>
              <a:rPr lang="en-GB" sz="1600" b="0" i="0" dirty="0">
                <a:solidFill>
                  <a:srgbClr val="FF0000"/>
                </a:solidFill>
                <a:effectLst/>
                <a:latin typeface="Arial" panose="020B0604020202020204" pitchFamily="34" charset="0"/>
              </a:rPr>
              <a:t>This issue does not meet the intervention levels for repair set out in Wiltshire Council's Safety Inspection Manual. No other complaints received, low priority. </a:t>
            </a:r>
            <a:r>
              <a:rPr lang="en-GB" sz="1600" b="1" dirty="0">
                <a:solidFill>
                  <a:srgbClr val="FF0000"/>
                </a:solidFill>
              </a:rPr>
              <a:t> </a:t>
            </a:r>
            <a:r>
              <a:rPr lang="en-GB" b="0" i="0" dirty="0">
                <a:solidFill>
                  <a:srgbClr val="2C363A"/>
                </a:solidFill>
                <a:effectLst/>
                <a:latin typeface="Arial" panose="020B0604020202020204" pitchFamily="34" charset="0"/>
              </a:rPr>
              <a:t>​</a:t>
            </a:r>
            <a:endParaRPr lang="en-GB" b="1" dirty="0">
              <a:solidFill>
                <a:srgbClr val="FF0000"/>
              </a:solidFill>
            </a:endParaRPr>
          </a:p>
        </p:txBody>
      </p:sp>
      <p:sp>
        <p:nvSpPr>
          <p:cNvPr id="5" name="TextBox 4">
            <a:extLst>
              <a:ext uri="{FF2B5EF4-FFF2-40B4-BE49-F238E27FC236}">
                <a16:creationId xmlns:a16="http://schemas.microsoft.com/office/drawing/2014/main" id="{D33F092E-22D8-5040-CD3A-7E7783F05921}"/>
              </a:ext>
            </a:extLst>
          </p:cNvPr>
          <p:cNvSpPr txBox="1"/>
          <p:nvPr/>
        </p:nvSpPr>
        <p:spPr>
          <a:xfrm>
            <a:off x="7822675" y="5002146"/>
            <a:ext cx="4369325" cy="1600438"/>
          </a:xfrm>
          <a:prstGeom prst="rect">
            <a:avLst/>
          </a:prstGeom>
          <a:noFill/>
        </p:spPr>
        <p:txBody>
          <a:bodyPr wrap="square" rtlCol="0">
            <a:spAutoFit/>
          </a:bodyPr>
          <a:lstStyle/>
          <a:p>
            <a:r>
              <a:rPr lang="en-GB" b="1" dirty="0">
                <a:solidFill>
                  <a:srgbClr val="FF0000"/>
                </a:solidFill>
              </a:rPr>
              <a:t>00239732 </a:t>
            </a:r>
            <a:r>
              <a:rPr lang="en-GB" sz="1600" b="0" i="0" dirty="0">
                <a:solidFill>
                  <a:srgbClr val="FF0000"/>
                </a:solidFill>
                <a:effectLst/>
                <a:latin typeface="Arial" panose="020B0604020202020204" pitchFamily="34" charset="0"/>
              </a:rPr>
              <a:t>This issue relating to footpath condition does not meet the intervention levels for repair. Faded yellow lines have been reported and any improvements like the raising of kerbs should be raised through the LHFIG scheme.</a:t>
            </a:r>
            <a:r>
              <a:rPr lang="en-GB" sz="1600" b="1" dirty="0">
                <a:solidFill>
                  <a:srgbClr val="FF0000"/>
                </a:solidFill>
              </a:rPr>
              <a:t> </a:t>
            </a:r>
            <a:r>
              <a:rPr lang="en-GB" sz="1600" b="0" i="0" dirty="0">
                <a:solidFill>
                  <a:srgbClr val="FF0000"/>
                </a:solidFill>
                <a:effectLst/>
                <a:latin typeface="Arial" panose="020B0604020202020204" pitchFamily="34" charset="0"/>
              </a:rPr>
              <a:t>​</a:t>
            </a:r>
            <a:endParaRPr lang="en-GB" sz="1600" b="1" dirty="0">
              <a:solidFill>
                <a:srgbClr val="FF0000"/>
              </a:solidFill>
            </a:endParaRPr>
          </a:p>
        </p:txBody>
      </p:sp>
      <p:pic>
        <p:nvPicPr>
          <p:cNvPr id="13" name="Picture 12">
            <a:extLst>
              <a:ext uri="{FF2B5EF4-FFF2-40B4-BE49-F238E27FC236}">
                <a16:creationId xmlns:a16="http://schemas.microsoft.com/office/drawing/2014/main" id="{BD852955-CDAB-2B18-EAE4-CAA8D1A5A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326" y="679633"/>
            <a:ext cx="3072877" cy="4097169"/>
          </a:xfrm>
          <a:prstGeom prst="rect">
            <a:avLst/>
          </a:prstGeom>
        </p:spPr>
      </p:pic>
      <p:sp>
        <p:nvSpPr>
          <p:cNvPr id="14" name="TextBox 13">
            <a:extLst>
              <a:ext uri="{FF2B5EF4-FFF2-40B4-BE49-F238E27FC236}">
                <a16:creationId xmlns:a16="http://schemas.microsoft.com/office/drawing/2014/main" id="{9DB7D300-37F0-9710-FCBC-C3DA3A4060AF}"/>
              </a:ext>
            </a:extLst>
          </p:cNvPr>
          <p:cNvSpPr txBox="1"/>
          <p:nvPr/>
        </p:nvSpPr>
        <p:spPr>
          <a:xfrm>
            <a:off x="4645152" y="4953663"/>
            <a:ext cx="2286000" cy="646331"/>
          </a:xfrm>
          <a:prstGeom prst="rect">
            <a:avLst/>
          </a:prstGeom>
          <a:noFill/>
        </p:spPr>
        <p:txBody>
          <a:bodyPr wrap="square" rtlCol="0">
            <a:spAutoFit/>
          </a:bodyPr>
          <a:lstStyle/>
          <a:p>
            <a:r>
              <a:rPr lang="en-GB" dirty="0"/>
              <a:t>2026 additional photo</a:t>
            </a:r>
          </a:p>
        </p:txBody>
      </p:sp>
    </p:spTree>
    <p:extLst>
      <p:ext uri="{BB962C8B-B14F-4D97-AF65-F5344CB8AC3E}">
        <p14:creationId xmlns:p14="http://schemas.microsoft.com/office/powerpoint/2010/main" val="37123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6A77-05CB-B1AC-7CDC-6D6F0FAD4333}"/>
              </a:ext>
            </a:extLst>
          </p:cNvPr>
          <p:cNvSpPr>
            <a:spLocks noGrp="1"/>
          </p:cNvSpPr>
          <p:nvPr>
            <p:ph type="title"/>
          </p:nvPr>
        </p:nvSpPr>
        <p:spPr>
          <a:xfrm>
            <a:off x="914400" y="-21265"/>
            <a:ext cx="10653463" cy="1325563"/>
          </a:xfrm>
        </p:spPr>
        <p:txBody>
          <a:bodyPr>
            <a:normAutofit/>
          </a:bodyPr>
          <a:lstStyle/>
          <a:p>
            <a:r>
              <a:rPr lang="en-GB" dirty="0"/>
              <a:t>2. Station Road from The Star to Star Ground.</a:t>
            </a:r>
          </a:p>
        </p:txBody>
      </p:sp>
      <p:sp>
        <p:nvSpPr>
          <p:cNvPr id="8" name="TextBox 7">
            <a:extLst>
              <a:ext uri="{FF2B5EF4-FFF2-40B4-BE49-F238E27FC236}">
                <a16:creationId xmlns:a16="http://schemas.microsoft.com/office/drawing/2014/main" id="{A99B93CC-639B-CB30-934D-529D52643E44}"/>
              </a:ext>
            </a:extLst>
          </p:cNvPr>
          <p:cNvSpPr txBox="1"/>
          <p:nvPr/>
        </p:nvSpPr>
        <p:spPr>
          <a:xfrm>
            <a:off x="390778" y="5178055"/>
            <a:ext cx="3595576" cy="1477328"/>
          </a:xfrm>
          <a:prstGeom prst="rect">
            <a:avLst/>
          </a:prstGeom>
          <a:noFill/>
        </p:spPr>
        <p:txBody>
          <a:bodyPr wrap="square" rtlCol="0">
            <a:spAutoFit/>
          </a:bodyPr>
          <a:lstStyle/>
          <a:p>
            <a:r>
              <a:rPr lang="en-GB" dirty="0"/>
              <a:t>48. Very poor condition dropped </a:t>
            </a:r>
          </a:p>
          <a:p>
            <a:r>
              <a:rPr lang="en-GB" dirty="0"/>
              <a:t>Kerb access to Station Road</a:t>
            </a:r>
          </a:p>
          <a:p>
            <a:r>
              <a:rPr lang="en-GB" dirty="0"/>
              <a:t>footway. Uneven and bumpy</a:t>
            </a:r>
          </a:p>
          <a:p>
            <a:r>
              <a:rPr lang="en-GB" dirty="0"/>
              <a:t>footway as well considering residents who use this area.</a:t>
            </a:r>
          </a:p>
        </p:txBody>
      </p:sp>
      <p:sp>
        <p:nvSpPr>
          <p:cNvPr id="11" name="TextBox 10">
            <a:extLst>
              <a:ext uri="{FF2B5EF4-FFF2-40B4-BE49-F238E27FC236}">
                <a16:creationId xmlns:a16="http://schemas.microsoft.com/office/drawing/2014/main" id="{BFC4F410-D7CC-2269-5EF9-EAEC2DED4DF1}"/>
              </a:ext>
            </a:extLst>
          </p:cNvPr>
          <p:cNvSpPr txBox="1"/>
          <p:nvPr/>
        </p:nvSpPr>
        <p:spPr>
          <a:xfrm>
            <a:off x="4196588" y="5265325"/>
            <a:ext cx="3205299" cy="923330"/>
          </a:xfrm>
          <a:prstGeom prst="rect">
            <a:avLst/>
          </a:prstGeom>
          <a:noFill/>
        </p:spPr>
        <p:txBody>
          <a:bodyPr wrap="square" rtlCol="0">
            <a:spAutoFit/>
          </a:bodyPr>
          <a:lstStyle/>
          <a:p>
            <a:r>
              <a:rPr lang="en-GB" dirty="0"/>
              <a:t>48a. Footpath from The Star/Avonfield ends with high </a:t>
            </a:r>
          </a:p>
          <a:p>
            <a:r>
              <a:rPr lang="en-GB" dirty="0"/>
              <a:t>kerb. Dropped kerb required.</a:t>
            </a:r>
          </a:p>
        </p:txBody>
      </p:sp>
      <p:pic>
        <p:nvPicPr>
          <p:cNvPr id="5" name="Content Placeholder 4" descr="A road with a sign on it&#10;&#10;AI-generated content may be incorrect.">
            <a:extLst>
              <a:ext uri="{FF2B5EF4-FFF2-40B4-BE49-F238E27FC236}">
                <a16:creationId xmlns:a16="http://schemas.microsoft.com/office/drawing/2014/main" id="{12D82CEA-0377-2754-7D59-DDE714107D4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2898" y="1038816"/>
            <a:ext cx="3263503" cy="3990384"/>
          </a:xfrm>
        </p:spPr>
      </p:pic>
      <p:pic>
        <p:nvPicPr>
          <p:cNvPr id="9" name="Content Placeholder 8" descr="A path between grass and trees&#10;&#10;AI-generated content may be incorrect.">
            <a:extLst>
              <a:ext uri="{FF2B5EF4-FFF2-40B4-BE49-F238E27FC236}">
                <a16:creationId xmlns:a16="http://schemas.microsoft.com/office/drawing/2014/main" id="{56696CA9-E8A9-2A54-80A2-06041F55EEF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6588" y="1038816"/>
            <a:ext cx="3263503" cy="3990384"/>
          </a:xfrm>
        </p:spPr>
      </p:pic>
      <p:pic>
        <p:nvPicPr>
          <p:cNvPr id="12" name="Picture 11" descr="A map of a town&#10;&#10;AI-generated content may be incorrect.">
            <a:extLst>
              <a:ext uri="{FF2B5EF4-FFF2-40B4-BE49-F238E27FC236}">
                <a16:creationId xmlns:a16="http://schemas.microsoft.com/office/drawing/2014/main" id="{53A83F79-3AC0-71E9-ADE0-67D5F7D2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325" y="1038816"/>
            <a:ext cx="3785467" cy="4351338"/>
          </a:xfrm>
          <a:prstGeom prst="rect">
            <a:avLst/>
          </a:prstGeom>
        </p:spPr>
      </p:pic>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7D912B7C-8DC4-1FAB-D0D0-C5D6D635E32E}"/>
                  </a:ext>
                </a:extLst>
              </p14:cNvPr>
              <p14:cNvContentPartPr/>
              <p14:nvPr/>
            </p14:nvContentPartPr>
            <p14:xfrm>
              <a:off x="9260489" y="3572129"/>
              <a:ext cx="120240" cy="105840"/>
            </p14:xfrm>
          </p:contentPart>
        </mc:Choice>
        <mc:Fallback xmlns="">
          <p:pic>
            <p:nvPicPr>
              <p:cNvPr id="13" name="Ink 12">
                <a:extLst>
                  <a:ext uri="{FF2B5EF4-FFF2-40B4-BE49-F238E27FC236}">
                    <a16:creationId xmlns:a16="http://schemas.microsoft.com/office/drawing/2014/main" id="{7D912B7C-8DC4-1FAB-D0D0-C5D6D635E32E}"/>
                  </a:ext>
                </a:extLst>
              </p:cNvPr>
              <p:cNvPicPr/>
              <p:nvPr/>
            </p:nvPicPr>
            <p:blipFill>
              <a:blip r:embed="rId6"/>
              <a:stretch>
                <a:fillRect/>
              </a:stretch>
            </p:blipFill>
            <p:spPr>
              <a:xfrm>
                <a:off x="9197849" y="3509489"/>
                <a:ext cx="2458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B5203995-FF3B-CB5B-36D0-0DC97DB7874D}"/>
                  </a:ext>
                </a:extLst>
              </p14:cNvPr>
              <p14:cNvContentPartPr/>
              <p14:nvPr/>
            </p14:nvContentPartPr>
            <p14:xfrm>
              <a:off x="9175529" y="3806129"/>
              <a:ext cx="360" cy="159480"/>
            </p14:xfrm>
          </p:contentPart>
        </mc:Choice>
        <mc:Fallback xmlns="">
          <p:pic>
            <p:nvPicPr>
              <p:cNvPr id="15" name="Ink 14">
                <a:extLst>
                  <a:ext uri="{FF2B5EF4-FFF2-40B4-BE49-F238E27FC236}">
                    <a16:creationId xmlns:a16="http://schemas.microsoft.com/office/drawing/2014/main" id="{B5203995-FF3B-CB5B-36D0-0DC97DB7874D}"/>
                  </a:ext>
                </a:extLst>
              </p:cNvPr>
              <p:cNvPicPr/>
              <p:nvPr/>
            </p:nvPicPr>
            <p:blipFill>
              <a:blip r:embed="rId8"/>
              <a:stretch>
                <a:fillRect/>
              </a:stretch>
            </p:blipFill>
            <p:spPr>
              <a:xfrm>
                <a:off x="9112889" y="3743129"/>
                <a:ext cx="126000" cy="285120"/>
              </a:xfrm>
              <a:prstGeom prst="rect">
                <a:avLst/>
              </a:prstGeom>
            </p:spPr>
          </p:pic>
        </mc:Fallback>
      </mc:AlternateContent>
      <p:sp>
        <p:nvSpPr>
          <p:cNvPr id="16" name="Hexagon 15">
            <a:extLst>
              <a:ext uri="{FF2B5EF4-FFF2-40B4-BE49-F238E27FC236}">
                <a16:creationId xmlns:a16="http://schemas.microsoft.com/office/drawing/2014/main" id="{7DE5B7B9-BC49-852D-ACE4-13BCC51E7A0D}"/>
              </a:ext>
            </a:extLst>
          </p:cNvPr>
          <p:cNvSpPr/>
          <p:nvPr/>
        </p:nvSpPr>
        <p:spPr>
          <a:xfrm>
            <a:off x="9432852" y="3083307"/>
            <a:ext cx="636181" cy="488822"/>
          </a:xfrm>
          <a:prstGeom prst="hexagon">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ln w="0"/>
                <a:solidFill>
                  <a:schemeClr val="tx1"/>
                </a:solidFill>
                <a:effectLst>
                  <a:outerShdw blurRad="38100" dist="19050" dir="2700000" algn="tl" rotWithShape="0">
                    <a:schemeClr val="dk1">
                      <a:alpha val="40000"/>
                    </a:schemeClr>
                  </a:outerShdw>
                </a:effectLst>
              </a:rPr>
              <a:t>48</a:t>
            </a:r>
            <a:endParaRPr lang="en-GB" dirty="0"/>
          </a:p>
        </p:txBody>
      </p:sp>
      <p:sp>
        <p:nvSpPr>
          <p:cNvPr id="17" name="Hexagon 16">
            <a:extLst>
              <a:ext uri="{FF2B5EF4-FFF2-40B4-BE49-F238E27FC236}">
                <a16:creationId xmlns:a16="http://schemas.microsoft.com/office/drawing/2014/main" id="{7DE5B7B9-BC49-852D-ACE4-13BCC51E7A0D}"/>
              </a:ext>
            </a:extLst>
          </p:cNvPr>
          <p:cNvSpPr/>
          <p:nvPr/>
        </p:nvSpPr>
        <p:spPr>
          <a:xfrm>
            <a:off x="8405970" y="3741438"/>
            <a:ext cx="664442" cy="488822"/>
          </a:xfrm>
          <a:prstGeom prst="hexagon">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ln w="0"/>
                <a:solidFill>
                  <a:schemeClr val="tx1"/>
                </a:solidFill>
                <a:effectLst>
                  <a:outerShdw blurRad="38100" dist="19050" dir="2700000" algn="tl" rotWithShape="0">
                    <a:schemeClr val="dk1">
                      <a:alpha val="40000"/>
                    </a:schemeClr>
                  </a:outerShdw>
                </a:effectLst>
              </a:rPr>
              <a:t>47</a:t>
            </a:r>
            <a:endParaRPr lang="en-GB" dirty="0"/>
          </a:p>
        </p:txBody>
      </p:sp>
      <p:sp>
        <p:nvSpPr>
          <p:cNvPr id="3" name="TextBox 2">
            <a:extLst>
              <a:ext uri="{FF2B5EF4-FFF2-40B4-BE49-F238E27FC236}">
                <a16:creationId xmlns:a16="http://schemas.microsoft.com/office/drawing/2014/main" id="{2565C9E8-C10C-1A1B-BCA6-C0CF88C24B83}"/>
              </a:ext>
            </a:extLst>
          </p:cNvPr>
          <p:cNvSpPr txBox="1"/>
          <p:nvPr/>
        </p:nvSpPr>
        <p:spPr>
          <a:xfrm>
            <a:off x="5042913" y="6188655"/>
            <a:ext cx="1304725" cy="369332"/>
          </a:xfrm>
          <a:prstGeom prst="rect">
            <a:avLst/>
          </a:prstGeom>
          <a:noFill/>
        </p:spPr>
        <p:txBody>
          <a:bodyPr wrap="square" rtlCol="0">
            <a:spAutoFit/>
          </a:bodyPr>
          <a:lstStyle/>
          <a:p>
            <a:r>
              <a:rPr lang="en-GB" b="1" dirty="0">
                <a:solidFill>
                  <a:srgbClr val="FF0000"/>
                </a:solidFill>
              </a:rPr>
              <a:t>LFHIG </a:t>
            </a:r>
            <a:r>
              <a:rPr lang="en-GB" b="0" i="0" dirty="0">
                <a:solidFill>
                  <a:srgbClr val="2C363A"/>
                </a:solidFill>
                <a:effectLst/>
                <a:latin typeface="Arial" panose="020B0604020202020204" pitchFamily="34" charset="0"/>
              </a:rPr>
              <a:t>​</a:t>
            </a:r>
            <a:endParaRPr lang="en-GB" b="1" dirty="0">
              <a:solidFill>
                <a:srgbClr val="FF0000"/>
              </a:solidFill>
            </a:endParaRPr>
          </a:p>
        </p:txBody>
      </p:sp>
    </p:spTree>
    <p:extLst>
      <p:ext uri="{BB962C8B-B14F-4D97-AF65-F5344CB8AC3E}">
        <p14:creationId xmlns:p14="http://schemas.microsoft.com/office/powerpoint/2010/main" val="98266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BBC3-50B4-122C-C06E-4028E7865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B9B2B-1445-CDA3-35E8-2898D6E0CBB5}"/>
              </a:ext>
            </a:extLst>
          </p:cNvPr>
          <p:cNvSpPr>
            <a:spLocks noGrp="1"/>
          </p:cNvSpPr>
          <p:nvPr>
            <p:ph type="title"/>
          </p:nvPr>
        </p:nvSpPr>
        <p:spPr>
          <a:xfrm>
            <a:off x="3593805" y="-21265"/>
            <a:ext cx="4954772" cy="1325563"/>
          </a:xfrm>
        </p:spPr>
        <p:txBody>
          <a:bodyPr/>
          <a:lstStyle/>
          <a:p>
            <a:r>
              <a:rPr lang="en-GB" dirty="0"/>
              <a:t>3. Bradley Lane</a:t>
            </a:r>
          </a:p>
        </p:txBody>
      </p:sp>
      <p:pic>
        <p:nvPicPr>
          <p:cNvPr id="14" name="Content Placeholder 13" descr="A stone wall next to a road&#10;&#10;AI-generated content may be incorrect.">
            <a:extLst>
              <a:ext uri="{FF2B5EF4-FFF2-40B4-BE49-F238E27FC236}">
                <a16:creationId xmlns:a16="http://schemas.microsoft.com/office/drawing/2014/main" id="{4B0226CF-E6D7-02F8-5555-368474852FC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28819" y="1053556"/>
            <a:ext cx="2867433" cy="3823244"/>
          </a:xfrm>
        </p:spPr>
      </p:pic>
      <p:pic>
        <p:nvPicPr>
          <p:cNvPr id="16" name="Picture 15" descr="A dirt road with a car parked next to it&#10;&#10;AI-generated content may be incorrect.">
            <a:extLst>
              <a:ext uri="{FF2B5EF4-FFF2-40B4-BE49-F238E27FC236}">
                <a16:creationId xmlns:a16="http://schemas.microsoft.com/office/drawing/2014/main" id="{7990ADEA-D901-E623-1303-8EEC53FC1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911" y="1053556"/>
            <a:ext cx="2867433" cy="3823244"/>
          </a:xfrm>
          <a:prstGeom prst="rect">
            <a:avLst/>
          </a:prstGeom>
        </p:spPr>
      </p:pic>
      <p:pic>
        <p:nvPicPr>
          <p:cNvPr id="18" name="Picture 17" descr="A sidewalk with a metal post and a metal fence&#10;&#10;AI-generated content may be incorrect.">
            <a:extLst>
              <a:ext uri="{FF2B5EF4-FFF2-40B4-BE49-F238E27FC236}">
                <a16:creationId xmlns:a16="http://schemas.microsoft.com/office/drawing/2014/main" id="{D19E9072-FCEB-7981-2995-02C44C287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5995" y="232484"/>
            <a:ext cx="2634689" cy="3512918"/>
          </a:xfrm>
          <a:prstGeom prst="rect">
            <a:avLst/>
          </a:prstGeom>
        </p:spPr>
      </p:pic>
      <p:sp>
        <p:nvSpPr>
          <p:cNvPr id="19" name="TextBox 18">
            <a:extLst>
              <a:ext uri="{FF2B5EF4-FFF2-40B4-BE49-F238E27FC236}">
                <a16:creationId xmlns:a16="http://schemas.microsoft.com/office/drawing/2014/main" id="{CD3ABA5E-0345-3DBE-BD04-44F6DCCA7B31}"/>
              </a:ext>
            </a:extLst>
          </p:cNvPr>
          <p:cNvSpPr txBox="1"/>
          <p:nvPr/>
        </p:nvSpPr>
        <p:spPr>
          <a:xfrm>
            <a:off x="1081529" y="4876800"/>
            <a:ext cx="10028942" cy="646331"/>
          </a:xfrm>
          <a:prstGeom prst="rect">
            <a:avLst/>
          </a:prstGeom>
          <a:noFill/>
        </p:spPr>
        <p:txBody>
          <a:bodyPr wrap="square" rtlCol="0">
            <a:spAutoFit/>
          </a:bodyPr>
          <a:lstStyle/>
          <a:p>
            <a:r>
              <a:rPr lang="en-GB" dirty="0"/>
              <a:t>43. This footway has no clear beginning or end. Unsafe and unfit for purpose. Where it is wider it is holey, bumpy and uneven (pic 3) and unstable with no clear end before poor visibility to left.</a:t>
            </a:r>
          </a:p>
        </p:txBody>
      </p:sp>
      <p:sp>
        <p:nvSpPr>
          <p:cNvPr id="3" name="TextBox 2">
            <a:extLst>
              <a:ext uri="{FF2B5EF4-FFF2-40B4-BE49-F238E27FC236}">
                <a16:creationId xmlns:a16="http://schemas.microsoft.com/office/drawing/2014/main" id="{84553FC8-38B1-DDE7-9345-4422B7D6BEDC}"/>
              </a:ext>
            </a:extLst>
          </p:cNvPr>
          <p:cNvSpPr txBox="1"/>
          <p:nvPr/>
        </p:nvSpPr>
        <p:spPr>
          <a:xfrm>
            <a:off x="1081529" y="5800130"/>
            <a:ext cx="9614824" cy="646331"/>
          </a:xfrm>
          <a:prstGeom prst="rect">
            <a:avLst/>
          </a:prstGeom>
          <a:noFill/>
        </p:spPr>
        <p:txBody>
          <a:bodyPr wrap="square" rtlCol="0">
            <a:spAutoFit/>
          </a:bodyPr>
          <a:lstStyle/>
          <a:p>
            <a:r>
              <a:rPr lang="en-GB" b="1" dirty="0">
                <a:solidFill>
                  <a:srgbClr val="FF0000"/>
                </a:solidFill>
              </a:rPr>
              <a:t>00238680 </a:t>
            </a:r>
            <a:r>
              <a:rPr lang="en-GB" b="0" i="0" dirty="0">
                <a:solidFill>
                  <a:srgbClr val="FF0000"/>
                </a:solidFill>
                <a:effectLst/>
                <a:latin typeface="Arial" panose="020B0604020202020204" pitchFamily="34" charset="0"/>
              </a:rPr>
              <a:t>This issue is under investigation. An improvement to the existing footpath should be put forward under the LHFIG scheme.</a:t>
            </a:r>
            <a:endParaRPr lang="en-GB" b="1" dirty="0">
              <a:solidFill>
                <a:srgbClr val="FF0000"/>
              </a:solidFill>
            </a:endParaRPr>
          </a:p>
        </p:txBody>
      </p:sp>
      <p:pic>
        <p:nvPicPr>
          <p:cNvPr id="5" name="Picture 4">
            <a:extLst>
              <a:ext uri="{FF2B5EF4-FFF2-40B4-BE49-F238E27FC236}">
                <a16:creationId xmlns:a16="http://schemas.microsoft.com/office/drawing/2014/main" id="{CD6317C8-1A7D-2D09-EABC-C0F1C6F84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116" y="565699"/>
            <a:ext cx="2809052" cy="3745402"/>
          </a:xfrm>
          <a:prstGeom prst="rect">
            <a:avLst/>
          </a:prstGeom>
        </p:spPr>
      </p:pic>
    </p:spTree>
    <p:extLst>
      <p:ext uri="{BB962C8B-B14F-4D97-AF65-F5344CB8AC3E}">
        <p14:creationId xmlns:p14="http://schemas.microsoft.com/office/powerpoint/2010/main" val="338239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BFD67-FC64-350E-E1A9-737ABB61F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3AE99-ADA3-0DEA-3711-F2C850F199C6}"/>
              </a:ext>
            </a:extLst>
          </p:cNvPr>
          <p:cNvSpPr>
            <a:spLocks noGrp="1"/>
          </p:cNvSpPr>
          <p:nvPr>
            <p:ph type="title"/>
          </p:nvPr>
        </p:nvSpPr>
        <p:spPr>
          <a:xfrm>
            <a:off x="3997117" y="214354"/>
            <a:ext cx="7517943" cy="923331"/>
          </a:xfrm>
        </p:spPr>
        <p:txBody>
          <a:bodyPr/>
          <a:lstStyle/>
          <a:p>
            <a:r>
              <a:rPr lang="en-GB" dirty="0"/>
              <a:t>4. Ham Green to Ground Corner.</a:t>
            </a:r>
          </a:p>
        </p:txBody>
      </p:sp>
      <p:sp>
        <p:nvSpPr>
          <p:cNvPr id="8" name="TextBox 7">
            <a:extLst>
              <a:ext uri="{FF2B5EF4-FFF2-40B4-BE49-F238E27FC236}">
                <a16:creationId xmlns:a16="http://schemas.microsoft.com/office/drawing/2014/main" id="{4E6FED9E-B1E9-611A-96EA-11204675787A}"/>
              </a:ext>
            </a:extLst>
          </p:cNvPr>
          <p:cNvSpPr txBox="1"/>
          <p:nvPr/>
        </p:nvSpPr>
        <p:spPr>
          <a:xfrm>
            <a:off x="182540" y="4552046"/>
            <a:ext cx="5520070" cy="1477328"/>
          </a:xfrm>
          <a:prstGeom prst="rect">
            <a:avLst/>
          </a:prstGeom>
          <a:noFill/>
        </p:spPr>
        <p:txBody>
          <a:bodyPr wrap="square" rtlCol="0">
            <a:spAutoFit/>
          </a:bodyPr>
          <a:lstStyle/>
          <a:p>
            <a:r>
              <a:rPr lang="en-GB" dirty="0"/>
              <a:t>8. Kerbs failing/missing. Camber of footway and narrowing by pub steps, without proper edging feels like could easily step into road with cars whizzing past. Dropped kerb needed and on opposite side of road too to access footway to The Walk.</a:t>
            </a:r>
          </a:p>
        </p:txBody>
      </p:sp>
      <p:pic>
        <p:nvPicPr>
          <p:cNvPr id="9" name="Content Placeholder 8" descr="A concrete stairs next to a fence">
            <a:extLst>
              <a:ext uri="{FF2B5EF4-FFF2-40B4-BE49-F238E27FC236}">
                <a16:creationId xmlns:a16="http://schemas.microsoft.com/office/drawing/2014/main" id="{DC283423-015E-A82D-1C88-717D13E72B8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4630" y="130285"/>
            <a:ext cx="3263503" cy="4351338"/>
          </a:xfrm>
        </p:spPr>
      </p:pic>
      <p:pic>
        <p:nvPicPr>
          <p:cNvPr id="13" name="Picture 12" descr="A map of a neighborhood&#10;&#10;AI-generated content may be incorrect.">
            <a:extLst>
              <a:ext uri="{FF2B5EF4-FFF2-40B4-BE49-F238E27FC236}">
                <a16:creationId xmlns:a16="http://schemas.microsoft.com/office/drawing/2014/main" id="{B6330543-BBA7-8B3E-D85A-F011A4B08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144" y="1332397"/>
            <a:ext cx="3630390" cy="3174812"/>
          </a:xfrm>
          <a:prstGeom prst="rect">
            <a:avLst/>
          </a:prstGeom>
        </p:spPr>
      </p:pic>
      <mc:AlternateContent xmlns:mc="http://schemas.openxmlformats.org/markup-compatibility/2006">
        <mc:Choice xmlns:p14="http://schemas.microsoft.com/office/powerpoint/2010/main" Requires="p14">
          <p:contentPart p14:bwMode="auto" r:id="rId4">
            <p14:nvContentPartPr>
              <p14:cNvPr id="15" name="Ink 14">
                <a:extLst>
                  <a:ext uri="{FF2B5EF4-FFF2-40B4-BE49-F238E27FC236}">
                    <a16:creationId xmlns:a16="http://schemas.microsoft.com/office/drawing/2014/main" id="{55AA23A4-028B-9623-A98D-CD602F9C78F0}"/>
                  </a:ext>
                </a:extLst>
              </p14:cNvPr>
              <p14:cNvContentPartPr/>
              <p14:nvPr/>
            </p14:nvContentPartPr>
            <p14:xfrm flipH="1">
              <a:off x="9015271" y="2941581"/>
              <a:ext cx="56160" cy="602280"/>
            </p14:xfrm>
          </p:contentPart>
        </mc:Choice>
        <mc:Fallback>
          <p:pic>
            <p:nvPicPr>
              <p:cNvPr id="15" name="Ink 14">
                <a:extLst>
                  <a:ext uri="{FF2B5EF4-FFF2-40B4-BE49-F238E27FC236}">
                    <a16:creationId xmlns:a16="http://schemas.microsoft.com/office/drawing/2014/main" id="{55AA23A4-028B-9623-A98D-CD602F9C78F0}"/>
                  </a:ext>
                </a:extLst>
              </p:cNvPr>
              <p:cNvPicPr/>
              <p:nvPr/>
            </p:nvPicPr>
            <p:blipFill>
              <a:blip r:embed="rId5"/>
              <a:stretch>
                <a:fillRect/>
              </a:stretch>
            </p:blipFill>
            <p:spPr>
              <a:xfrm flipH="1">
                <a:off x="8952672" y="2878581"/>
                <a:ext cx="181000" cy="727920"/>
              </a:xfrm>
              <a:prstGeom prst="rect">
                <a:avLst/>
              </a:prstGeom>
            </p:spPr>
          </p:pic>
        </mc:Fallback>
      </mc:AlternateContent>
      <p:sp>
        <p:nvSpPr>
          <p:cNvPr id="3" name="TextBox 2">
            <a:extLst>
              <a:ext uri="{FF2B5EF4-FFF2-40B4-BE49-F238E27FC236}">
                <a16:creationId xmlns:a16="http://schemas.microsoft.com/office/drawing/2014/main" id="{D3A5418A-10CC-126F-D008-DAD084E9E997}"/>
              </a:ext>
            </a:extLst>
          </p:cNvPr>
          <p:cNvSpPr txBox="1"/>
          <p:nvPr/>
        </p:nvSpPr>
        <p:spPr>
          <a:xfrm>
            <a:off x="6096000" y="4940389"/>
            <a:ext cx="5520070" cy="1015663"/>
          </a:xfrm>
          <a:prstGeom prst="rect">
            <a:avLst/>
          </a:prstGeom>
          <a:noFill/>
        </p:spPr>
        <p:txBody>
          <a:bodyPr wrap="square" rtlCol="0">
            <a:spAutoFit/>
          </a:bodyPr>
          <a:lstStyle/>
          <a:p>
            <a:r>
              <a:rPr lang="en-GB" b="1" dirty="0">
                <a:solidFill>
                  <a:srgbClr val="FF0000"/>
                </a:solidFill>
              </a:rPr>
              <a:t>00238689 </a:t>
            </a:r>
            <a:r>
              <a:rPr lang="en-GB" sz="1400" b="0" i="0" dirty="0">
                <a:solidFill>
                  <a:srgbClr val="FF0000"/>
                </a:solidFill>
                <a:effectLst/>
                <a:latin typeface="Arial" panose="020B0604020202020204" pitchFamily="34" charset="0"/>
              </a:rPr>
              <a:t>This issue has already been reported and is under investigation. Footpath surface has been checked and considered safe. </a:t>
            </a:r>
            <a:r>
              <a:rPr lang="en-GB" sz="1400" b="0" i="0" dirty="0">
                <a:solidFill>
                  <a:srgbClr val="FF0000"/>
                </a:solidFill>
                <a:effectLst/>
                <a:highlight>
                  <a:srgbClr val="FFFF00"/>
                </a:highlight>
                <a:latin typeface="Arial" panose="020B0604020202020204" pitchFamily="34" charset="0"/>
              </a:rPr>
              <a:t>Any improvements would need to be put forward under the LHFIG scheme.</a:t>
            </a:r>
            <a:endParaRPr lang="en-GB" sz="1400" b="1" dirty="0">
              <a:solidFill>
                <a:srgbClr val="FF0000"/>
              </a:solidFill>
              <a:highlight>
                <a:srgbClr val="FFFF00"/>
              </a:highlight>
            </a:endParaRPr>
          </a:p>
        </p:txBody>
      </p:sp>
    </p:spTree>
    <p:extLst>
      <p:ext uri="{BB962C8B-B14F-4D97-AF65-F5344CB8AC3E}">
        <p14:creationId xmlns:p14="http://schemas.microsoft.com/office/powerpoint/2010/main" val="332193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6515C-F65B-6597-506F-749EAD0BD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04095-D5AE-B1C1-A466-C7CE59AC1750}"/>
              </a:ext>
            </a:extLst>
          </p:cNvPr>
          <p:cNvSpPr>
            <a:spLocks noGrp="1"/>
          </p:cNvSpPr>
          <p:nvPr>
            <p:ph type="title"/>
          </p:nvPr>
        </p:nvSpPr>
        <p:spPr>
          <a:xfrm>
            <a:off x="3593805" y="-21265"/>
            <a:ext cx="6976659" cy="1325563"/>
          </a:xfrm>
        </p:spPr>
        <p:txBody>
          <a:bodyPr/>
          <a:lstStyle/>
          <a:p>
            <a:r>
              <a:rPr lang="en-GB" dirty="0"/>
              <a:t>5. Leigh Road to Ham Green.</a:t>
            </a:r>
          </a:p>
        </p:txBody>
      </p:sp>
      <p:sp>
        <p:nvSpPr>
          <p:cNvPr id="8" name="TextBox 7">
            <a:extLst>
              <a:ext uri="{FF2B5EF4-FFF2-40B4-BE49-F238E27FC236}">
                <a16:creationId xmlns:a16="http://schemas.microsoft.com/office/drawing/2014/main" id="{AEB2CE92-B99A-29A5-049F-6379DD3938DF}"/>
              </a:ext>
            </a:extLst>
          </p:cNvPr>
          <p:cNvSpPr txBox="1"/>
          <p:nvPr/>
        </p:nvSpPr>
        <p:spPr>
          <a:xfrm>
            <a:off x="3841011" y="1108483"/>
            <a:ext cx="4509977" cy="1477328"/>
          </a:xfrm>
          <a:prstGeom prst="rect">
            <a:avLst/>
          </a:prstGeom>
          <a:noFill/>
        </p:spPr>
        <p:txBody>
          <a:bodyPr wrap="square" rtlCol="0">
            <a:spAutoFit/>
          </a:bodyPr>
          <a:lstStyle/>
          <a:p>
            <a:r>
              <a:rPr lang="en-GB" dirty="0"/>
              <a:t>3. Dropped kerb is not defined outside 56 HG. Potential to create crossing with red tarmac, posts as per photo 10 to indicate crossing like for The Courts? It is opposite the bus stop too.</a:t>
            </a:r>
          </a:p>
        </p:txBody>
      </p:sp>
      <p:sp>
        <p:nvSpPr>
          <p:cNvPr id="11" name="TextBox 10">
            <a:extLst>
              <a:ext uri="{FF2B5EF4-FFF2-40B4-BE49-F238E27FC236}">
                <a16:creationId xmlns:a16="http://schemas.microsoft.com/office/drawing/2014/main" id="{98B94651-ED05-5F73-BE4E-EDC71DD6A399}"/>
              </a:ext>
            </a:extLst>
          </p:cNvPr>
          <p:cNvSpPr txBox="1"/>
          <p:nvPr/>
        </p:nvSpPr>
        <p:spPr>
          <a:xfrm>
            <a:off x="3790825" y="2828835"/>
            <a:ext cx="4509977" cy="1200329"/>
          </a:xfrm>
          <a:prstGeom prst="rect">
            <a:avLst/>
          </a:prstGeom>
          <a:noFill/>
        </p:spPr>
        <p:txBody>
          <a:bodyPr wrap="square" rtlCol="0">
            <a:spAutoFit/>
          </a:bodyPr>
          <a:lstStyle/>
          <a:p>
            <a:r>
              <a:rPr lang="en-GB" dirty="0"/>
              <a:t>4. Footway just goes to lamppost – potential of dropped kerb/ramp to meet up with Pietra driveway? Red tarmac to indicate crossing?</a:t>
            </a:r>
          </a:p>
        </p:txBody>
      </p:sp>
      <p:pic>
        <p:nvPicPr>
          <p:cNvPr id="7" name="Content Placeholder 6" descr="A road with a fence and trees&#10;&#10;AI-generated content may be incorrect.">
            <a:extLst>
              <a:ext uri="{FF2B5EF4-FFF2-40B4-BE49-F238E27FC236}">
                <a16:creationId xmlns:a16="http://schemas.microsoft.com/office/drawing/2014/main" id="{6B25D5E0-FAA2-2E95-C075-DD79C591D0B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4284" y="1174585"/>
            <a:ext cx="3089892" cy="2318739"/>
          </a:xfrm>
        </p:spPr>
      </p:pic>
      <p:pic>
        <p:nvPicPr>
          <p:cNvPr id="18" name="Content Placeholder 17" descr="A street with grass and trees">
            <a:extLst>
              <a:ext uri="{FF2B5EF4-FFF2-40B4-BE49-F238E27FC236}">
                <a16:creationId xmlns:a16="http://schemas.microsoft.com/office/drawing/2014/main" id="{AE436812-3BBA-6558-0F3D-7FADCE4B1C6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4284" y="3601278"/>
            <a:ext cx="3089892" cy="2318739"/>
          </a:xfrm>
        </p:spPr>
      </p:pic>
      <p:pic>
        <p:nvPicPr>
          <p:cNvPr id="9" name="Content Placeholder 8" descr="A shadow of a person on a pole&#10;&#10;AI-generated content may be incorrect.">
            <a:extLst>
              <a:ext uri="{FF2B5EF4-FFF2-40B4-BE49-F238E27FC236}">
                <a16:creationId xmlns:a16="http://schemas.microsoft.com/office/drawing/2014/main" id="{D63B7F45-20EE-1776-4328-A0B8FCC4DA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2127" y="979251"/>
            <a:ext cx="2584834" cy="3446446"/>
          </a:xfrm>
          <a:prstGeom prst="rect">
            <a:avLst/>
          </a:prstGeom>
        </p:spPr>
      </p:pic>
      <p:sp>
        <p:nvSpPr>
          <p:cNvPr id="4" name="TextBox 3">
            <a:extLst>
              <a:ext uri="{FF2B5EF4-FFF2-40B4-BE49-F238E27FC236}">
                <a16:creationId xmlns:a16="http://schemas.microsoft.com/office/drawing/2014/main" id="{2AD74E87-7005-AFA1-9218-702ABDA2D58B}"/>
              </a:ext>
            </a:extLst>
          </p:cNvPr>
          <p:cNvSpPr txBox="1"/>
          <p:nvPr/>
        </p:nvSpPr>
        <p:spPr>
          <a:xfrm>
            <a:off x="8712127" y="4502883"/>
            <a:ext cx="3668264" cy="1200329"/>
          </a:xfrm>
          <a:prstGeom prst="rect">
            <a:avLst/>
          </a:prstGeom>
          <a:noFill/>
        </p:spPr>
        <p:txBody>
          <a:bodyPr wrap="square" rtlCol="0">
            <a:spAutoFit/>
          </a:bodyPr>
          <a:lstStyle/>
          <a:p>
            <a:r>
              <a:rPr lang="en-GB" dirty="0"/>
              <a:t>6. Surface by bus stop? What is it?</a:t>
            </a:r>
          </a:p>
          <a:p>
            <a:r>
              <a:rPr lang="en-GB" dirty="0"/>
              <a:t>Dropped kerb to 56 HG opposite. Make more of a crossing opportunity? Red tarmac</a:t>
            </a:r>
            <a:r>
              <a:rPr lang="en-GB" dirty="0">
                <a:highlight>
                  <a:srgbClr val="00FFFF"/>
                </a:highlight>
              </a:rPr>
              <a:t>.</a:t>
            </a:r>
          </a:p>
        </p:txBody>
      </p:sp>
      <p:sp>
        <p:nvSpPr>
          <p:cNvPr id="5" name="TextBox 4">
            <a:extLst>
              <a:ext uri="{FF2B5EF4-FFF2-40B4-BE49-F238E27FC236}">
                <a16:creationId xmlns:a16="http://schemas.microsoft.com/office/drawing/2014/main" id="{694DAF82-4730-E2B4-17BD-79EB27EFA4DB}"/>
              </a:ext>
            </a:extLst>
          </p:cNvPr>
          <p:cNvSpPr txBox="1"/>
          <p:nvPr/>
        </p:nvSpPr>
        <p:spPr>
          <a:xfrm>
            <a:off x="5222653" y="4953536"/>
            <a:ext cx="3275173" cy="1200329"/>
          </a:xfrm>
          <a:prstGeom prst="rect">
            <a:avLst/>
          </a:prstGeom>
          <a:noFill/>
        </p:spPr>
        <p:txBody>
          <a:bodyPr wrap="square" rtlCol="0">
            <a:spAutoFit/>
          </a:bodyPr>
          <a:lstStyle/>
          <a:p>
            <a:r>
              <a:rPr lang="en-GB" b="1" dirty="0">
                <a:solidFill>
                  <a:srgbClr val="FF0000"/>
                </a:solidFill>
              </a:rPr>
              <a:t>00238688 </a:t>
            </a:r>
            <a:r>
              <a:rPr lang="en-GB" b="0" i="0" dirty="0">
                <a:solidFill>
                  <a:srgbClr val="FF0000"/>
                </a:solidFill>
                <a:effectLst/>
                <a:latin typeface="Arial" panose="020B0604020202020204" pitchFamily="34" charset="0"/>
              </a:rPr>
              <a:t>Any improvement such as this should be put forward to the LHFIG scheme for consideration.</a:t>
            </a:r>
            <a:endParaRPr lang="en-GB" b="1" dirty="0">
              <a:solidFill>
                <a:srgbClr val="FF0000"/>
              </a:solidFill>
            </a:endParaRPr>
          </a:p>
        </p:txBody>
      </p:sp>
    </p:spTree>
    <p:extLst>
      <p:ext uri="{BB962C8B-B14F-4D97-AF65-F5344CB8AC3E}">
        <p14:creationId xmlns:p14="http://schemas.microsoft.com/office/powerpoint/2010/main" val="1847981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town&#10;&#10;AI-generated content may be incorrect.">
            <a:extLst>
              <a:ext uri="{FF2B5EF4-FFF2-40B4-BE49-F238E27FC236}">
                <a16:creationId xmlns:a16="http://schemas.microsoft.com/office/drawing/2014/main" id="{4F0B56BF-300B-E5ED-B98C-952B35D3B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941" y="354131"/>
            <a:ext cx="7363785" cy="5823645"/>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0CA6C4D-3681-4E53-E36F-64A65A6C0B4D}"/>
                  </a:ext>
                </a:extLst>
              </p14:cNvPr>
              <p14:cNvContentPartPr/>
              <p14:nvPr/>
            </p14:nvContentPartPr>
            <p14:xfrm>
              <a:off x="5162839" y="2469837"/>
              <a:ext cx="230040" cy="61920"/>
            </p14:xfrm>
          </p:contentPart>
        </mc:Choice>
        <mc:Fallback xmlns="">
          <p:pic>
            <p:nvPicPr>
              <p:cNvPr id="4" name="Ink 3">
                <a:extLst>
                  <a:ext uri="{FF2B5EF4-FFF2-40B4-BE49-F238E27FC236}">
                    <a16:creationId xmlns:a16="http://schemas.microsoft.com/office/drawing/2014/main" id="{F0CA6C4D-3681-4E53-E36F-64A65A6C0B4D}"/>
                  </a:ext>
                </a:extLst>
              </p:cNvPr>
              <p:cNvPicPr/>
              <p:nvPr/>
            </p:nvPicPr>
            <p:blipFill>
              <a:blip r:embed="rId4"/>
              <a:stretch>
                <a:fillRect/>
              </a:stretch>
            </p:blipFill>
            <p:spPr>
              <a:xfrm>
                <a:off x="5100199" y="2406837"/>
                <a:ext cx="355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3CF97ED-D3B0-D96B-3F12-B9E638F514CF}"/>
                  </a:ext>
                </a:extLst>
              </p14:cNvPr>
              <p14:cNvContentPartPr/>
              <p14:nvPr/>
            </p14:nvContentPartPr>
            <p14:xfrm>
              <a:off x="6623359" y="2005077"/>
              <a:ext cx="176040" cy="79920"/>
            </p14:xfrm>
          </p:contentPart>
        </mc:Choice>
        <mc:Fallback xmlns="">
          <p:pic>
            <p:nvPicPr>
              <p:cNvPr id="5" name="Ink 4">
                <a:extLst>
                  <a:ext uri="{FF2B5EF4-FFF2-40B4-BE49-F238E27FC236}">
                    <a16:creationId xmlns:a16="http://schemas.microsoft.com/office/drawing/2014/main" id="{33CF97ED-D3B0-D96B-3F12-B9E638F514CF}"/>
                  </a:ext>
                </a:extLst>
              </p:cNvPr>
              <p:cNvPicPr/>
              <p:nvPr/>
            </p:nvPicPr>
            <p:blipFill>
              <a:blip r:embed="rId6"/>
              <a:stretch>
                <a:fillRect/>
              </a:stretch>
            </p:blipFill>
            <p:spPr>
              <a:xfrm>
                <a:off x="6560359" y="1942077"/>
                <a:ext cx="301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C95C50D8-CD31-476E-188E-03FAB51CC281}"/>
                  </a:ext>
                </a:extLst>
              </p14:cNvPr>
              <p14:cNvContentPartPr/>
              <p14:nvPr/>
            </p14:nvContentPartPr>
            <p14:xfrm>
              <a:off x="10024279" y="1493517"/>
              <a:ext cx="290520" cy="11520"/>
            </p14:xfrm>
          </p:contentPart>
        </mc:Choice>
        <mc:Fallback xmlns="">
          <p:pic>
            <p:nvPicPr>
              <p:cNvPr id="7" name="Ink 6">
                <a:extLst>
                  <a:ext uri="{FF2B5EF4-FFF2-40B4-BE49-F238E27FC236}">
                    <a16:creationId xmlns:a16="http://schemas.microsoft.com/office/drawing/2014/main" id="{C95C50D8-CD31-476E-188E-03FAB51CC281}"/>
                  </a:ext>
                </a:extLst>
              </p:cNvPr>
              <p:cNvPicPr/>
              <p:nvPr/>
            </p:nvPicPr>
            <p:blipFill>
              <a:blip r:embed="rId8"/>
              <a:stretch>
                <a:fillRect/>
              </a:stretch>
            </p:blipFill>
            <p:spPr>
              <a:xfrm>
                <a:off x="9961639" y="1430517"/>
                <a:ext cx="416160" cy="137160"/>
              </a:xfrm>
              <a:prstGeom prst="rect">
                <a:avLst/>
              </a:prstGeom>
            </p:spPr>
          </p:pic>
        </mc:Fallback>
      </mc:AlternateContent>
      <p:sp>
        <p:nvSpPr>
          <p:cNvPr id="8" name="TextBox 7">
            <a:extLst>
              <a:ext uri="{FF2B5EF4-FFF2-40B4-BE49-F238E27FC236}">
                <a16:creationId xmlns:a16="http://schemas.microsoft.com/office/drawing/2014/main" id="{D97BE843-C458-CDB4-1847-02CF673A484F}"/>
              </a:ext>
            </a:extLst>
          </p:cNvPr>
          <p:cNvSpPr txBox="1"/>
          <p:nvPr/>
        </p:nvSpPr>
        <p:spPr>
          <a:xfrm>
            <a:off x="9792586" y="1818167"/>
            <a:ext cx="1860698" cy="923330"/>
          </a:xfrm>
          <a:prstGeom prst="rect">
            <a:avLst/>
          </a:prstGeom>
          <a:noFill/>
        </p:spPr>
        <p:txBody>
          <a:bodyPr wrap="square" rtlCol="0">
            <a:spAutoFit/>
          </a:bodyPr>
          <a:lstStyle/>
          <a:p>
            <a:r>
              <a:rPr lang="en-GB" dirty="0"/>
              <a:t>Define dropped kerbs to create crossing area.</a:t>
            </a:r>
          </a:p>
        </p:txBody>
      </p:sp>
      <p:sp>
        <p:nvSpPr>
          <p:cNvPr id="6" name="Hexagon 5">
            <a:extLst>
              <a:ext uri="{FF2B5EF4-FFF2-40B4-BE49-F238E27FC236}">
                <a16:creationId xmlns:a16="http://schemas.microsoft.com/office/drawing/2014/main" id="{B52CCE19-078D-4EB9-C0EC-A1F00B0AD98B}"/>
              </a:ext>
            </a:extLst>
          </p:cNvPr>
          <p:cNvSpPr/>
          <p:nvPr/>
        </p:nvSpPr>
        <p:spPr>
          <a:xfrm>
            <a:off x="5999127" y="1596175"/>
            <a:ext cx="511267" cy="488822"/>
          </a:xfrm>
          <a:prstGeom prst="hexagon">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3</a:t>
            </a:r>
            <a:endParaRPr lang="en-GB" dirty="0"/>
          </a:p>
        </p:txBody>
      </p:sp>
      <p:sp>
        <p:nvSpPr>
          <p:cNvPr id="9" name="Hexagon 8">
            <a:extLst>
              <a:ext uri="{FF2B5EF4-FFF2-40B4-BE49-F238E27FC236}">
                <a16:creationId xmlns:a16="http://schemas.microsoft.com/office/drawing/2014/main" id="{EFC5BB67-4A5F-C009-95C1-C93E2D4E238C}"/>
              </a:ext>
            </a:extLst>
          </p:cNvPr>
          <p:cNvSpPr/>
          <p:nvPr/>
        </p:nvSpPr>
        <p:spPr>
          <a:xfrm>
            <a:off x="4907205" y="1840586"/>
            <a:ext cx="511267" cy="488822"/>
          </a:xfrm>
          <a:prstGeom prst="hexagon">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4</a:t>
            </a:r>
            <a:endParaRPr lang="en-GB" dirty="0"/>
          </a:p>
        </p:txBody>
      </p:sp>
      <p:sp>
        <p:nvSpPr>
          <p:cNvPr id="2" name="Hexagon 1">
            <a:extLst>
              <a:ext uri="{FF2B5EF4-FFF2-40B4-BE49-F238E27FC236}">
                <a16:creationId xmlns:a16="http://schemas.microsoft.com/office/drawing/2014/main" id="{F54B3030-5D08-D3A0-DED3-DD199D1A6DF6}"/>
              </a:ext>
            </a:extLst>
          </p:cNvPr>
          <p:cNvSpPr/>
          <p:nvPr/>
        </p:nvSpPr>
        <p:spPr>
          <a:xfrm>
            <a:off x="6116191" y="2713336"/>
            <a:ext cx="511267" cy="488822"/>
          </a:xfrm>
          <a:prstGeom prst="hexagon">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6</a:t>
            </a:r>
            <a:endParaRPr lang="en-GB" dirty="0"/>
          </a:p>
        </p:txBody>
      </p:sp>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979FE77F-483A-6A78-FE17-ED4A6CBA827A}"/>
                  </a:ext>
                </a:extLst>
              </p14:cNvPr>
              <p14:cNvContentPartPr/>
              <p14:nvPr/>
            </p14:nvContentPartPr>
            <p14:xfrm>
              <a:off x="5985494" y="2912609"/>
              <a:ext cx="360" cy="360"/>
            </p14:xfrm>
          </p:contentPart>
        </mc:Choice>
        <mc:Fallback xmlns="">
          <p:pic>
            <p:nvPicPr>
              <p:cNvPr id="10" name="Ink 9">
                <a:extLst>
                  <a:ext uri="{FF2B5EF4-FFF2-40B4-BE49-F238E27FC236}">
                    <a16:creationId xmlns:a16="http://schemas.microsoft.com/office/drawing/2014/main" id="{979FE77F-483A-6A78-FE17-ED4A6CBA827A}"/>
                  </a:ext>
                </a:extLst>
              </p:cNvPr>
              <p:cNvPicPr/>
              <p:nvPr/>
            </p:nvPicPr>
            <p:blipFill>
              <a:blip r:embed="rId10"/>
              <a:stretch>
                <a:fillRect/>
              </a:stretch>
            </p:blipFill>
            <p:spPr>
              <a:xfrm>
                <a:off x="5922494" y="2849609"/>
                <a:ext cx="126000" cy="126000"/>
              </a:xfrm>
              <a:prstGeom prst="rect">
                <a:avLst/>
              </a:prstGeom>
            </p:spPr>
          </p:pic>
        </mc:Fallback>
      </mc:AlternateContent>
      <p:sp>
        <p:nvSpPr>
          <p:cNvPr id="11" name="TextBox 10">
            <a:extLst>
              <a:ext uri="{FF2B5EF4-FFF2-40B4-BE49-F238E27FC236}">
                <a16:creationId xmlns:a16="http://schemas.microsoft.com/office/drawing/2014/main" id="{5B47F7F0-7DE8-155A-0D37-22C0DE007E0E}"/>
              </a:ext>
            </a:extLst>
          </p:cNvPr>
          <p:cNvSpPr txBox="1"/>
          <p:nvPr/>
        </p:nvSpPr>
        <p:spPr>
          <a:xfrm>
            <a:off x="9871838" y="3887155"/>
            <a:ext cx="2020253" cy="1477328"/>
          </a:xfrm>
          <a:prstGeom prst="rect">
            <a:avLst/>
          </a:prstGeom>
          <a:noFill/>
        </p:spPr>
        <p:txBody>
          <a:bodyPr wrap="square" rtlCol="0">
            <a:spAutoFit/>
          </a:bodyPr>
          <a:lstStyle/>
          <a:p>
            <a:r>
              <a:rPr lang="en-GB" dirty="0"/>
              <a:t>NB. </a:t>
            </a:r>
          </a:p>
          <a:p>
            <a:r>
              <a:rPr lang="en-GB" dirty="0"/>
              <a:t>It is a bus stop used by children as well as all residents.</a:t>
            </a:r>
          </a:p>
        </p:txBody>
      </p:sp>
    </p:spTree>
    <p:extLst>
      <p:ext uri="{BB962C8B-B14F-4D97-AF65-F5344CB8AC3E}">
        <p14:creationId xmlns:p14="http://schemas.microsoft.com/office/powerpoint/2010/main" val="35240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CA4DC-2679-CE9D-F099-D59EB6257C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ABCC845-F33A-2849-66EA-16ED506E2E0F}"/>
              </a:ext>
            </a:extLst>
          </p:cNvPr>
          <p:cNvSpPr txBox="1"/>
          <p:nvPr/>
        </p:nvSpPr>
        <p:spPr>
          <a:xfrm>
            <a:off x="374904" y="274320"/>
            <a:ext cx="11539728" cy="3785652"/>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LHFIG 5 requests - Dropped Kerb locations</a:t>
            </a:r>
          </a:p>
          <a:p>
            <a:endParaRPr lang="en-GB" sz="2000" b="1" dirty="0">
              <a:latin typeface="Arial" panose="020B0604020202020204" pitchFamily="34" charset="0"/>
              <a:cs typeface="Arial" panose="020B0604020202020204" pitchFamily="34" charset="0"/>
            </a:endParaRPr>
          </a:p>
          <a:p>
            <a:pPr marL="457200" indent="-457200">
              <a:buAutoNum type="arabicPeriod"/>
            </a:pPr>
            <a:r>
              <a:rPr lang="en-GB" sz="2000" dirty="0">
                <a:latin typeface="Arial" panose="020B0604020202020204" pitchFamily="34" charset="0"/>
                <a:cs typeface="Arial" panose="020B0604020202020204" pitchFamily="34" charset="0"/>
              </a:rPr>
              <a:t>Little Parks to continue on footway across the </a:t>
            </a:r>
            <a:r>
              <a:rPr lang="en-GB" sz="2000" dirty="0" err="1">
                <a:latin typeface="Arial" panose="020B0604020202020204" pitchFamily="34" charset="0"/>
                <a:cs typeface="Arial" panose="020B0604020202020204" pitchFamily="34" charset="0"/>
              </a:rPr>
              <a:t>cul</a:t>
            </a:r>
            <a:r>
              <a:rPr lang="en-GB" sz="2000" dirty="0">
                <a:latin typeface="Arial" panose="020B0604020202020204" pitchFamily="34" charset="0"/>
                <a:cs typeface="Arial" panose="020B0604020202020204" pitchFamily="34" charset="0"/>
              </a:rPr>
              <a:t> de sac.</a:t>
            </a:r>
          </a:p>
          <a:p>
            <a:pPr marL="457200" indent="-457200">
              <a:buAutoNum type="arabicPeriod"/>
            </a:pPr>
            <a:endParaRPr lang="en-GB" sz="2000" dirty="0">
              <a:latin typeface="Arial" panose="020B0604020202020204" pitchFamily="34" charset="0"/>
              <a:cs typeface="Arial" panose="020B0604020202020204" pitchFamily="34" charset="0"/>
            </a:endParaRPr>
          </a:p>
          <a:p>
            <a:pPr marL="457200" indent="-457200">
              <a:buAutoNum type="arabicPeriod"/>
            </a:pPr>
            <a:r>
              <a:rPr lang="en-GB" sz="2000" dirty="0">
                <a:latin typeface="Arial" panose="020B0604020202020204" pitchFamily="34" charset="0"/>
                <a:cs typeface="Arial" panose="020B0604020202020204" pitchFamily="34" charset="0"/>
              </a:rPr>
              <a:t>Station Road to continue on Station Road</a:t>
            </a:r>
          </a:p>
          <a:p>
            <a:pPr marL="457200" indent="-457200">
              <a:buAutoNum type="arabicPeriod"/>
            </a:pPr>
            <a:endParaRPr lang="en-GB" sz="2000" dirty="0">
              <a:latin typeface="Arial" panose="020B0604020202020204" pitchFamily="34" charset="0"/>
              <a:cs typeface="Arial" panose="020B0604020202020204" pitchFamily="34" charset="0"/>
            </a:endParaRPr>
          </a:p>
          <a:p>
            <a:pPr marL="457200" indent="-457200">
              <a:buAutoNum type="arabicPeriod"/>
            </a:pPr>
            <a:r>
              <a:rPr lang="en-GB" sz="2000" dirty="0">
                <a:latin typeface="Arial" panose="020B0604020202020204" pitchFamily="34" charset="0"/>
                <a:cs typeface="Arial" panose="020B0604020202020204" pitchFamily="34" charset="0"/>
              </a:rPr>
              <a:t>The Common up to The Gravel entrance</a:t>
            </a:r>
          </a:p>
          <a:p>
            <a:pPr marL="457200" indent="-457200">
              <a:buAutoNum type="arabicPeriod"/>
            </a:pPr>
            <a:endParaRPr lang="en-GB" sz="2000" dirty="0">
              <a:latin typeface="Arial" panose="020B0604020202020204" pitchFamily="34" charset="0"/>
              <a:cs typeface="Arial" panose="020B0604020202020204" pitchFamily="34" charset="0"/>
            </a:endParaRPr>
          </a:p>
          <a:p>
            <a:pPr marL="457200" indent="-457200">
              <a:buFontTx/>
              <a:buAutoNum type="arabicPeriod"/>
            </a:pPr>
            <a:r>
              <a:rPr lang="en-GB" sz="2000" dirty="0">
                <a:latin typeface="Arial" panose="020B0604020202020204" pitchFamily="34" charset="0"/>
                <a:cs typeface="Arial" panose="020B0604020202020204" pitchFamily="34" charset="0"/>
              </a:rPr>
              <a:t>Station Road at Green Close junction to enable pedestrians to continue on Station Road</a:t>
            </a:r>
          </a:p>
          <a:p>
            <a:pPr marL="457200" indent="-457200">
              <a:buFontTx/>
              <a:buAutoNum type="arabicPeriod"/>
            </a:pPr>
            <a:endParaRPr lang="en-GB" sz="2000" dirty="0">
              <a:latin typeface="Arial" panose="020B0604020202020204" pitchFamily="34" charset="0"/>
              <a:cs typeface="Arial" panose="020B0604020202020204" pitchFamily="34" charset="0"/>
            </a:endParaRPr>
          </a:p>
          <a:p>
            <a:pPr marL="457200" indent="-457200">
              <a:buAutoNum type="arabicPeriod"/>
            </a:pPr>
            <a:r>
              <a:rPr lang="en-GB" sz="2000" dirty="0">
                <a:latin typeface="Arial" panose="020B0604020202020204" pitchFamily="34" charset="0"/>
                <a:cs typeface="Arial" panose="020B0604020202020204" pitchFamily="34" charset="0"/>
              </a:rPr>
              <a:t>Green Close – bottom of Green Close to access footway to </a:t>
            </a:r>
            <a:r>
              <a:rPr lang="en-GB" sz="2000" dirty="0" err="1">
                <a:latin typeface="Arial" panose="020B0604020202020204" pitchFamily="34" charset="0"/>
                <a:cs typeface="Arial" panose="020B0604020202020204" pitchFamily="34" charset="0"/>
              </a:rPr>
              <a:t>Avonfield</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81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B864FF-0653-03D3-B3A8-8CE8988B0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76" y="1079379"/>
            <a:ext cx="2381372" cy="4699242"/>
          </a:xfrm>
          <a:prstGeom prst="rect">
            <a:avLst/>
          </a:prstGeom>
        </p:spPr>
      </p:pic>
      <p:pic>
        <p:nvPicPr>
          <p:cNvPr id="5" name="Picture 4">
            <a:extLst>
              <a:ext uri="{FF2B5EF4-FFF2-40B4-BE49-F238E27FC236}">
                <a16:creationId xmlns:a16="http://schemas.microsoft.com/office/drawing/2014/main" id="{ADDB93DD-B4B0-84CE-A68F-0583D9C9B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401" y="2019152"/>
            <a:ext cx="2684753" cy="4372117"/>
          </a:xfrm>
          <a:prstGeom prst="rect">
            <a:avLst/>
          </a:prstGeom>
        </p:spPr>
      </p:pic>
      <p:pic>
        <p:nvPicPr>
          <p:cNvPr id="7" name="Picture 6">
            <a:extLst>
              <a:ext uri="{FF2B5EF4-FFF2-40B4-BE49-F238E27FC236}">
                <a16:creationId xmlns:a16="http://schemas.microsoft.com/office/drawing/2014/main" id="{BDA54AF1-F171-0971-2E76-005E03765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807" y="1399032"/>
            <a:ext cx="3105310" cy="4705592"/>
          </a:xfrm>
          <a:prstGeom prst="rect">
            <a:avLst/>
          </a:prstGeom>
        </p:spPr>
      </p:pic>
      <p:pic>
        <p:nvPicPr>
          <p:cNvPr id="9" name="Picture 8">
            <a:extLst>
              <a:ext uri="{FF2B5EF4-FFF2-40B4-BE49-F238E27FC236}">
                <a16:creationId xmlns:a16="http://schemas.microsoft.com/office/drawing/2014/main" id="{D3C54B10-21B1-E4DF-818B-A7AB28536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333" y="1399032"/>
            <a:ext cx="2590933" cy="4261069"/>
          </a:xfrm>
          <a:prstGeom prst="rect">
            <a:avLst/>
          </a:prstGeom>
        </p:spPr>
      </p:pic>
      <p:sp>
        <p:nvSpPr>
          <p:cNvPr id="2" name="TextBox 1">
            <a:extLst>
              <a:ext uri="{FF2B5EF4-FFF2-40B4-BE49-F238E27FC236}">
                <a16:creationId xmlns:a16="http://schemas.microsoft.com/office/drawing/2014/main" id="{F347C63D-E6A6-8598-685D-1256A8A25C6F}"/>
              </a:ext>
            </a:extLst>
          </p:cNvPr>
          <p:cNvSpPr txBox="1"/>
          <p:nvPr/>
        </p:nvSpPr>
        <p:spPr>
          <a:xfrm>
            <a:off x="3411246" y="164592"/>
            <a:ext cx="5037810" cy="369332"/>
          </a:xfrm>
          <a:prstGeom prst="rect">
            <a:avLst/>
          </a:prstGeom>
          <a:noFill/>
        </p:spPr>
        <p:txBody>
          <a:bodyPr wrap="square" rtlCol="0">
            <a:spAutoFit/>
          </a:bodyPr>
          <a:lstStyle/>
          <a:p>
            <a:r>
              <a:rPr lang="en-GB" dirty="0"/>
              <a:t>Dropped kerbs x4 locations and slide 7/8</a:t>
            </a:r>
          </a:p>
        </p:txBody>
      </p:sp>
      <p:sp>
        <p:nvSpPr>
          <p:cNvPr id="4" name="TextBox 3">
            <a:extLst>
              <a:ext uri="{FF2B5EF4-FFF2-40B4-BE49-F238E27FC236}">
                <a16:creationId xmlns:a16="http://schemas.microsoft.com/office/drawing/2014/main" id="{0A7E0C97-BFBA-0368-F500-84F6CCA7D715}"/>
              </a:ext>
            </a:extLst>
          </p:cNvPr>
          <p:cNvSpPr txBox="1"/>
          <p:nvPr/>
        </p:nvSpPr>
        <p:spPr>
          <a:xfrm>
            <a:off x="3411246" y="1399032"/>
            <a:ext cx="2504922" cy="369332"/>
          </a:xfrm>
          <a:prstGeom prst="rect">
            <a:avLst/>
          </a:prstGeom>
          <a:noFill/>
        </p:spPr>
        <p:txBody>
          <a:bodyPr wrap="square" rtlCol="0">
            <a:spAutoFit/>
          </a:bodyPr>
          <a:lstStyle/>
          <a:p>
            <a:r>
              <a:rPr lang="en-GB" dirty="0"/>
              <a:t>Station Road</a:t>
            </a:r>
          </a:p>
        </p:txBody>
      </p:sp>
      <p:sp>
        <p:nvSpPr>
          <p:cNvPr id="6" name="TextBox 5">
            <a:extLst>
              <a:ext uri="{FF2B5EF4-FFF2-40B4-BE49-F238E27FC236}">
                <a16:creationId xmlns:a16="http://schemas.microsoft.com/office/drawing/2014/main" id="{FA59C2C5-0BA9-87BB-1892-2721E78AEF1F}"/>
              </a:ext>
            </a:extLst>
          </p:cNvPr>
          <p:cNvSpPr txBox="1"/>
          <p:nvPr/>
        </p:nvSpPr>
        <p:spPr>
          <a:xfrm>
            <a:off x="1271016" y="533924"/>
            <a:ext cx="676656" cy="369332"/>
          </a:xfrm>
          <a:prstGeom prst="rect">
            <a:avLst/>
          </a:prstGeom>
          <a:noFill/>
        </p:spPr>
        <p:txBody>
          <a:bodyPr wrap="square" rtlCol="0">
            <a:spAutoFit/>
          </a:bodyPr>
          <a:lstStyle/>
          <a:p>
            <a:r>
              <a:rPr lang="en-GB" dirty="0"/>
              <a:t>1</a:t>
            </a:r>
          </a:p>
        </p:txBody>
      </p:sp>
      <p:sp>
        <p:nvSpPr>
          <p:cNvPr id="10" name="TextBox 9">
            <a:extLst>
              <a:ext uri="{FF2B5EF4-FFF2-40B4-BE49-F238E27FC236}">
                <a16:creationId xmlns:a16="http://schemas.microsoft.com/office/drawing/2014/main" id="{61806290-474C-2D27-C2D9-1F256BFAF3E9}"/>
              </a:ext>
            </a:extLst>
          </p:cNvPr>
          <p:cNvSpPr txBox="1"/>
          <p:nvPr/>
        </p:nvSpPr>
        <p:spPr>
          <a:xfrm>
            <a:off x="10082786" y="870990"/>
            <a:ext cx="676656" cy="369332"/>
          </a:xfrm>
          <a:prstGeom prst="rect">
            <a:avLst/>
          </a:prstGeom>
          <a:noFill/>
        </p:spPr>
        <p:txBody>
          <a:bodyPr wrap="square" rtlCol="0">
            <a:spAutoFit/>
          </a:bodyPr>
          <a:lstStyle/>
          <a:p>
            <a:r>
              <a:rPr lang="en-GB" dirty="0"/>
              <a:t>5</a:t>
            </a:r>
          </a:p>
        </p:txBody>
      </p:sp>
      <p:sp>
        <p:nvSpPr>
          <p:cNvPr id="11" name="TextBox 10">
            <a:extLst>
              <a:ext uri="{FF2B5EF4-FFF2-40B4-BE49-F238E27FC236}">
                <a16:creationId xmlns:a16="http://schemas.microsoft.com/office/drawing/2014/main" id="{A4782F2B-C4E6-6E1C-EE10-45C7181A71B7}"/>
              </a:ext>
            </a:extLst>
          </p:cNvPr>
          <p:cNvSpPr txBox="1"/>
          <p:nvPr/>
        </p:nvSpPr>
        <p:spPr>
          <a:xfrm>
            <a:off x="7312154" y="870990"/>
            <a:ext cx="676656" cy="369332"/>
          </a:xfrm>
          <a:prstGeom prst="rect">
            <a:avLst/>
          </a:prstGeom>
          <a:noFill/>
        </p:spPr>
        <p:txBody>
          <a:bodyPr wrap="square" rtlCol="0">
            <a:spAutoFit/>
          </a:bodyPr>
          <a:lstStyle/>
          <a:p>
            <a:r>
              <a:rPr lang="en-GB" dirty="0"/>
              <a:t>3</a:t>
            </a:r>
          </a:p>
        </p:txBody>
      </p:sp>
      <p:sp>
        <p:nvSpPr>
          <p:cNvPr id="12" name="TextBox 11">
            <a:extLst>
              <a:ext uri="{FF2B5EF4-FFF2-40B4-BE49-F238E27FC236}">
                <a16:creationId xmlns:a16="http://schemas.microsoft.com/office/drawing/2014/main" id="{1F07FC05-A0D5-257F-2E8D-223C12F2E730}"/>
              </a:ext>
            </a:extLst>
          </p:cNvPr>
          <p:cNvSpPr txBox="1"/>
          <p:nvPr/>
        </p:nvSpPr>
        <p:spPr>
          <a:xfrm>
            <a:off x="4194048" y="991648"/>
            <a:ext cx="676656" cy="369332"/>
          </a:xfrm>
          <a:prstGeom prst="rect">
            <a:avLst/>
          </a:prstGeom>
          <a:noFill/>
        </p:spPr>
        <p:txBody>
          <a:bodyPr wrap="square" rtlCol="0">
            <a:spAutoFit/>
          </a:bodyPr>
          <a:lstStyle/>
          <a:p>
            <a:r>
              <a:rPr lang="en-GB" dirty="0"/>
              <a:t>2</a:t>
            </a:r>
          </a:p>
        </p:txBody>
      </p:sp>
    </p:spTree>
    <p:extLst>
      <p:ext uri="{BB962C8B-B14F-4D97-AF65-F5344CB8AC3E}">
        <p14:creationId xmlns:p14="http://schemas.microsoft.com/office/powerpoint/2010/main" val="711125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TotalTime>
  <Words>818</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PowerPoint Presentation</vt:lpstr>
      <vt:lpstr>1. The Midlands</vt:lpstr>
      <vt:lpstr>2. Station Road from The Star to Star Ground.</vt:lpstr>
      <vt:lpstr>3. Bradley Lane</vt:lpstr>
      <vt:lpstr>4. Ham Green to Ground Corner.</vt:lpstr>
      <vt:lpstr>5. Leigh Road to Ham Green.</vt:lpstr>
      <vt:lpstr>PowerPoint Presentation</vt:lpstr>
      <vt:lpstr>PowerPoint Presentation</vt:lpstr>
      <vt:lpstr>PowerPoint Presentation</vt:lpstr>
      <vt:lpstr>Green Close down to Avonfield path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Wickes</dc:creator>
  <cp:lastModifiedBy>Paul Wickes</cp:lastModifiedBy>
  <cp:revision>15</cp:revision>
  <dcterms:created xsi:type="dcterms:W3CDTF">2026-02-10T12:43:42Z</dcterms:created>
  <dcterms:modified xsi:type="dcterms:W3CDTF">2026-03-04T12:43:49Z</dcterms:modified>
</cp:coreProperties>
</file>