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75" r:id="rId2"/>
    <p:sldId id="276" r:id="rId3"/>
    <p:sldId id="269" r:id="rId4"/>
    <p:sldId id="270" r:id="rId5"/>
    <p:sldId id="277" r:id="rId6"/>
    <p:sldId id="273" r:id="rId7"/>
  </p:sldIdLst>
  <p:sldSz cx="12192000" cy="6858000"/>
  <p:notesSz cx="6889750" cy="100218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16:04.701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11107 1 24276,'-11106'1416'0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4T11:16:48.125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0 235 24575,'8'-6'0,"0"0"0,1 1 0,0 0 0,-1 0 0,1 1 0,1 1 0,11-4 0,288-105 0,-297 108 0,-1 0 0,0 0 0,-1-1 0,1-1 0,-1 0 0,0 0 0,0-1 0,-1 0 0,11-11 0,-3 3-1365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4T11:16:54.172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0 145 24575,'0'-5'0,"4"0"0,2-5 0,3 0 0,2-3 0,2 1 0,3 2 0,4 3 0,-2-1 0,0-4 0,6 0 0,3 2 0,2 3 0,-5-2 0,-2 1 0,0 1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4T11:24:52.707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0 608 24575,'1'-2'0,"-1"1"0,0 0 0,1 0 0,-1-1 0,1 1 0,-1 0 0,1 0 0,0 0 0,-1 0 0,1 0 0,0-1 0,0 1 0,0 1 0,0-1 0,-1 0 0,1 0 0,1 0 0,-1 0 0,2-1 0,26-12 0,-24 12 0,117-60 0,-76 44 0,1 1 0,55-11 0,-91 25 0,0-1 0,0 0 0,-1-1 0,1 0 0,-1 0 0,0-1 0,-1-1 0,0 1 0,11-10 0,29-21 0,-20 21 0,0 1 0,44-15 0,-31 13 0,18-5 0,-42 16 0,-1 0 0,0-1 0,-1 0 0,1-1 0,-2-1 0,1-1 0,19-16 0,-26 18 0,-1-1 0,12-16 0,0 0 0,-16 21 0,0 1 0,1-1 0,0 1 0,-1 0 0,1 1 0,0-1 0,1 1 0,-1 0 0,0 0 0,1 1 0,8-2 0,24-9 0,1-9 244,-29 15-512,1 0 0,0 1-1,1 0 1,-1 0 0,17-3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4T11:27:12.117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256 0 24575,'0'26'0,"-1"0"0,-8 47 0,-29 87 0,36-154 0,0 0 0,-1-1 0,0 1 0,0-1 0,-1 0 0,1 0 0,-6 5 0,-14 23 0,13-10 0,0 0 0,2 0 0,-10 45 0,10-38 0,0-5 0,-17 39 0,17-45 0,0 0 0,1 1 0,-9 39 0,4 5 0,6-37 0,-5 54 0,10-54-1365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4T11:30:23.521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1 434 24575,'18'-1'0,"-1"-2"0,1 0 0,-1-1 0,0-1 0,0 0 0,0-1 0,25-13 0,43-15 0,-41 23 0,47-6 0,-60 13 0,0-2 0,0-1 0,-1-1 0,35-15 0,-20 5 0,93-24 0,-87 29 0,5-7 0,-39 13 0,1 1 0,23-6 0,58-11 0,-61 13 0,0 2 0,67-7 0,-6 2 0,-1 1 0,-77 10 0,0 0 0,0-1 0,0-1 0,-1-1 0,0-1 0,34-15 0,-35 14 0,1 0 0,-1 1 0,1 1 0,0 1 0,1 1 0,20-1 0,126 5 0,-67 2 0,41-3-1365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4T11:30:26.152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0 308 24575,'1'-1'0,"-1"-1"0,1 1 0,-1 0 0,1-1 0,0 1 0,-1 0 0,1 0 0,0 0 0,0 0 0,0 0 0,0 0 0,0 0 0,0 0 0,0 0 0,0 0 0,0 0 0,1 0 0,1 0 0,28-15 0,-23 12 0,22-11 0,-1-1 0,1 2 0,1 1 0,40-11 0,-49 17 0,0 0 0,-1-2 0,0 0 0,37-23 0,-25 15 0,1 2 0,0 1 0,39-9 0,-68 21 0,37-11-227,-1 3-1,1 1 1,1 2-1,0 2 1,52 0-1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16:12.488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14206 0 24471,'-14206'9098'0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16:24.461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0 8595 24533,'14237'-8595'0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16:29.190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0 2098 24383,'11786'-2097'0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4T11:21:48.093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0 154 24575,'33'-2'0,"53"-8"0,13-2 0,-71 11 0,17-1 0,74-12 0,-88 7 0,34-14 0,-44 14 0,-1 0 0,1 1 0,1 1 0,36-3 0,108-8 0,-116 11 0,67 2 0,-71 3 0,90-11 0,-88 3-455,1 3 0,55 1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4T11:21:50.740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1 305 24575,'4'-1'0,"1"-1"0,-1 1 0,1-1 0,-1 0 0,0 0 0,0 0 0,7-6 0,-3 3 0,11-4 0,-1 0 0,1 2 0,32-9 0,7-2 0,42-28 0,-7 3 0,-20 12 0,-40 16 0,60-19 0,-38 18 0,78-16 0,-110 29-1365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6:41:30.617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2247 1 24557,'-2246'1712'0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6:41:47.296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1 621 24575,'0'-6'0,"0"0"0,1 1 0,0-1 0,1 0 0,-1 0 0,1 1 0,0-1 0,0 1 0,1 0 0,-1-1 0,1 1 0,1 0 0,4-5 0,6-7 0,1 1 0,22-19 0,-21 21 0,27-30 0,-39 39 0,1 0 0,0 0 0,0 0 0,0 1 0,0 0 0,1 0 0,-1 0 0,1 1 0,0 0 0,8-3 0,7-1 0,40-9 0,-47 14 0,0-1 0,0-1 0,0 0 0,-1-1 0,0-1 0,22-11 0,29-21 0,-43 28 0,33-25 0,29-37 0,-45 37 0,-22 22-114,1 0 1,0 2-1,1 0 0,0 1 0,1 0 1,0 2-1,0 0 0,0 2 0,1 0 1,1 1-1,37-5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41:17.842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3518 1 24575,'-333'0'0,"315"0"0,1 0 0,-33 7 0,41-5 0,0 0 0,0 1 0,0 0 0,1 1 0,0 0 0,-1 0 0,-10 9 0,-8 7 0,1 2 0,2 0 0,-36 41 0,-55 87 0,-9 10 0,78-103 0,3 2 0,2 2 0,3 2 0,3 2 0,2 0 0,-24 74 0,-115 434 0,98-297 0,-84 184 0,89-271 0,-205 635 0,-29 133 0,5 50 0,215-576 0,30-5 0,38-300 0,-4 26 0,-7-1 0,-7-1 0,-57 160 0,51-197 0,-123 369 0,82-233 0,-110 404 0,151-483 0,-2 4 0,-22 201 0,32-147 0,15-124 0,-6 158 0,21-183 0,5 169 0,-3-238 0,0 0 0,1-1 0,0 1 0,0-1 0,1 1 0,0-1 0,1 0 0,0 0 0,0 0 0,1-1 0,0 0 0,0 0 0,1 0 0,0 0 0,1-1 0,-1 0 0,1 0 0,1-1 0,-1 0 0,1 0 0,0-1 0,1 0 0,-1 0 0,1-1 0,15 6 0,-8-6 0,0-1 0,0-1 0,-1 0 0,1-1 0,1 0 0,-1-1 0,0-1 0,0-1 0,-1 0 0,1-1 0,20-7 0,-14 2 0,-1-1 0,0-1 0,0 0 0,-1-2 0,-1 0 0,0-1 0,24-22 0,135-138 0,-9 7 0,78-37 0,-175 143 0,-2-2 0,96-111 0,100-161 0,-211 263 0,41-56 0,-7-4 0,92-178 0,-5-53 0,-27-16 0,32-232-256,-42-23-428,43-742-86,-136 928 770,-7 48 0,-3 65-82,-6 68-248,8-70 248,-30 284 135,3 1 1,19-58-1,45-92 380,-29 82-93,48-151-66,-11-3 0,48-292 0,-78 108 142,-42 336-383,12-501-33,-24 427-1365,1 160-5461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6088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6088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3A6D35-E334-40A9-8712-FE4E6FEB149B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52538"/>
            <a:ext cx="6013450" cy="3382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975" y="4822825"/>
            <a:ext cx="5511800" cy="3946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20238"/>
            <a:ext cx="2986088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2075" y="9520238"/>
            <a:ext cx="2986088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E831EC-AADF-477D-97A7-0C9E1D4468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830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E831EC-AADF-477D-97A7-0C9E1D446803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8342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DE15B2-7087-71A7-9E13-20929843CD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6F3803-ED76-6373-37D9-B86B5B07D8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1A60B3-E1FC-3289-CE2E-60982AB0D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C959B0-285A-AE48-B6E1-0AC6926C9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97455E-3A78-D790-0CEF-4C4C65308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870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9A20F2-33B3-CF0B-1C2B-444B43A978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549AE3-5F32-13E2-C4C4-D6ABD0846C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692A32-0204-65FE-AAC0-CA747D8F4E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1B4CAA-AA01-20C7-3FB4-F9B8E56C4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4DE0A5-4FC2-9370-6B29-A154544BB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3947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A27C7B2-5C47-0399-EC36-46C1F49C3A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620B96-360B-4797-CFE6-C1C55351F3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FABCB5-9638-812C-C253-CFB5A3ABC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E29DE8-0FF2-6FAA-B6BC-BF924FBC2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E43D41-8BA2-238D-4A20-D62F6F113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5933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1EAC8-3F30-B09B-CAA5-9B3F8E93F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D9883D-5D88-7B48-0459-259C562F4A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95DD0D-83C9-AED8-44E4-DC6EE5525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BA8232-A168-A306-DF18-84DE24D62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94EE48-2C57-A6CE-5BF9-95C78BC00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4771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185FE0-456D-E6EB-A4F6-EEE0B0D03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B44921-9AAF-C17C-E3A7-853AD14A95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9BB4B4-37AF-A50C-8FCF-7B7964EF8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08FBD7-F01B-AA2D-3F9E-3265AE6B4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228D3F-8878-EC11-4765-A709E714A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106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D23336-68FF-994C-1951-F80C668E1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A15F95-D699-A101-E2B7-34DE9144F5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A3DDDA-5A29-745B-7EF0-2F19484D4D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B4C1E2-AC1B-5F71-207D-3ECD4095F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FD9D41-0048-BFA5-6331-FE6542EEDE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E4E674-58E9-52C2-9F46-531AB1935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907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7FD50-365B-AC7A-0BBE-765C079C9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420473-991B-C12A-491D-B2E56909E2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D8410A-97B3-2346-42C5-B264882064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F41B95-2C11-348A-D336-E9996D39F5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1C7554-6C3C-7C15-9517-4F41889A9D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50EBC9-5A10-44FE-59FF-9FD9ABB6CF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18F0751-5762-9294-1137-25D7705D0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09FBEC-6F8A-7469-F3B7-3EF289256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2155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70B01A-0F91-BB36-106E-7B6CD5540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1AC3F2E-DB12-EAC8-1F6F-D7260EDE2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59DA39C-36E9-2BC7-C7CB-AFEED1D92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440C6C-ED8D-45BA-2040-BEEE91DAD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0659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938A20-FF88-3EA6-85E0-41FCF1154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F3BE49-B138-0621-2933-D9CA690B7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322FC1-C037-028D-D959-E7B6BAEB9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819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CC8EAE-CFCD-3CDB-77DF-AC9448FADB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1C6107-2321-A529-6170-98956D8FC1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1F3F34-B400-D52F-5054-AD42437B3D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21A670-5A58-23F4-6655-14F5BCBB04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6838E5-30E9-3F62-B554-EB44BE995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7A0B11-27DB-69C7-94ED-AEF0869F0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6694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EF7C6C-2A86-6B2D-2F00-F9C973D8C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75455A7-C01E-F5E1-DC2E-00705A7DA0F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A20559-A715-2244-77DE-ED17DD8356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136FDD-0513-7EC8-817E-3FCAE2442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3080CB-4015-5762-BBE5-8729F9E3B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C32E8F-9574-5B90-4CCE-9274FE6A7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4913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9CB567-42F2-7135-41D8-42E5F968E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FEC290-901D-1EE9-28F3-301B76FEB4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8FED3E-DCE2-A589-6A34-21B94FB31D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A3ADF2-344A-422B-B4C1-B4F7BE0D75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2466B4-4C98-6DEC-DC25-3DD3616795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1476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3" Type="http://schemas.openxmlformats.org/officeDocument/2006/relationships/image" Target="../media/image1.tmp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2.xml"/><Relationship Id="rId11" Type="http://schemas.openxmlformats.org/officeDocument/2006/relationships/image" Target="../media/image5.png"/><Relationship Id="rId5" Type="http://schemas.openxmlformats.org/officeDocument/2006/relationships/image" Target="../media/image2.png"/><Relationship Id="rId10" Type="http://schemas.openxmlformats.org/officeDocument/2006/relationships/customXml" Target="../ink/ink4.xml"/><Relationship Id="rId4" Type="http://schemas.openxmlformats.org/officeDocument/2006/relationships/customXml" Target="../ink/ink1.xml"/><Relationship Id="rId9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tmp"/><Relationship Id="rId7" Type="http://schemas.openxmlformats.org/officeDocument/2006/relationships/customXml" Target="../ink/ink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customXml" Target="../ink/ink5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6.jpg"/><Relationship Id="rId7" Type="http://schemas.openxmlformats.org/officeDocument/2006/relationships/customXml" Target="../ink/ink8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customXml" Target="../ink/ink7.xml"/><Relationship Id="rId10" Type="http://schemas.openxmlformats.org/officeDocument/2006/relationships/image" Target="../media/image15.png"/><Relationship Id="rId4" Type="http://schemas.openxmlformats.org/officeDocument/2006/relationships/image" Target="../media/image7.tmp"/><Relationship Id="rId9" Type="http://schemas.openxmlformats.org/officeDocument/2006/relationships/customXml" Target="../ink/ink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8.jpeg"/><Relationship Id="rId7" Type="http://schemas.openxmlformats.org/officeDocument/2006/relationships/image" Target="../media/image16.png"/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4.xml"/><Relationship Id="rId6" Type="http://schemas.openxmlformats.org/officeDocument/2006/relationships/customXml" Target="../ink/ink11.xml"/><Relationship Id="rId11" Type="http://schemas.openxmlformats.org/officeDocument/2006/relationships/image" Target="../media/image19.png"/><Relationship Id="rId5" Type="http://schemas.openxmlformats.org/officeDocument/2006/relationships/image" Target="../media/image14.png"/><Relationship Id="rId10" Type="http://schemas.openxmlformats.org/officeDocument/2006/relationships/customXml" Target="../ink/ink12.xml"/><Relationship Id="rId4" Type="http://schemas.openxmlformats.org/officeDocument/2006/relationships/customXml" Target="../ink/ink10.xml"/><Relationship Id="rId9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m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customXml" Target="../ink/ink1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4.jpeg"/><Relationship Id="rId7" Type="http://schemas.openxmlformats.org/officeDocument/2006/relationships/customXml" Target="../ink/ink15.xml"/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5" Type="http://schemas.openxmlformats.org/officeDocument/2006/relationships/customXml" Target="../ink/ink14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map of a town&#10;&#10;AI-generated content may be incorrect.">
            <a:extLst>
              <a:ext uri="{FF2B5EF4-FFF2-40B4-BE49-F238E27FC236}">
                <a16:creationId xmlns:a16="http://schemas.microsoft.com/office/drawing/2014/main" id="{5D2ACA1A-7311-FECE-71D2-3EBBFA8D6E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2" r="-1" b="-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6" name="Ink 25">
                <a:extLst>
                  <a:ext uri="{FF2B5EF4-FFF2-40B4-BE49-F238E27FC236}">
                    <a16:creationId xmlns:a16="http://schemas.microsoft.com/office/drawing/2014/main" id="{384ABD85-9C12-70D7-6D5E-DCBE338D3912}"/>
                  </a:ext>
                </a:extLst>
              </p14:cNvPr>
              <p14:cNvContentPartPr/>
              <p14:nvPr/>
            </p14:nvContentPartPr>
            <p14:xfrm>
              <a:off x="6899969" y="1722089"/>
              <a:ext cx="3998520" cy="510480"/>
            </p14:xfrm>
          </p:contentPart>
        </mc:Choice>
        <mc:Fallback xmlns="">
          <p:pic>
            <p:nvPicPr>
              <p:cNvPr id="26" name="Ink 25">
                <a:extLst>
                  <a:ext uri="{FF2B5EF4-FFF2-40B4-BE49-F238E27FC236}">
                    <a16:creationId xmlns:a16="http://schemas.microsoft.com/office/drawing/2014/main" id="{384ABD85-9C12-70D7-6D5E-DCBE338D3912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864329" y="1686449"/>
                <a:ext cx="4070160" cy="582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960151AA-F943-3B6D-5D3D-ED7C3D1BC260}"/>
                  </a:ext>
                </a:extLst>
              </p14:cNvPr>
              <p14:cNvContentPartPr/>
              <p14:nvPr/>
            </p14:nvContentPartPr>
            <p14:xfrm>
              <a:off x="1764929" y="2232209"/>
              <a:ext cx="5114520" cy="327528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960151AA-F943-3B6D-5D3D-ED7C3D1BC260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728929" y="2196209"/>
                <a:ext cx="5186160" cy="3346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1E27C406-7101-40A7-F5DD-56EF8FF3848D}"/>
                  </a:ext>
                </a:extLst>
              </p14:cNvPr>
              <p14:cNvContentPartPr/>
              <p14:nvPr/>
            </p14:nvContentPartPr>
            <p14:xfrm>
              <a:off x="1211969" y="2062289"/>
              <a:ext cx="5125680" cy="309456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1E27C406-7101-40A7-F5DD-56EF8FF3848D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175969" y="2026289"/>
                <a:ext cx="5197320" cy="3166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36" name="Ink 35">
                <a:extLst>
                  <a:ext uri="{FF2B5EF4-FFF2-40B4-BE49-F238E27FC236}">
                    <a16:creationId xmlns:a16="http://schemas.microsoft.com/office/drawing/2014/main" id="{4D34F95D-B31B-8D98-D164-32F03AC2D1EC}"/>
                  </a:ext>
                </a:extLst>
              </p14:cNvPr>
              <p14:cNvContentPartPr/>
              <p14:nvPr/>
            </p14:nvContentPartPr>
            <p14:xfrm>
              <a:off x="6411089" y="1285769"/>
              <a:ext cx="4242960" cy="755280"/>
            </p14:xfrm>
          </p:contentPart>
        </mc:Choice>
        <mc:Fallback xmlns="">
          <p:pic>
            <p:nvPicPr>
              <p:cNvPr id="36" name="Ink 35">
                <a:extLst>
                  <a:ext uri="{FF2B5EF4-FFF2-40B4-BE49-F238E27FC236}">
                    <a16:creationId xmlns:a16="http://schemas.microsoft.com/office/drawing/2014/main" id="{4D34F95D-B31B-8D98-D164-32F03AC2D1EC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6375089" y="1250129"/>
                <a:ext cx="4314600" cy="826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26315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575330-07AE-782C-6EB6-8F1F0B775A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BF81DC6B-5744-E94A-B3B8-6A786EF3A132}"/>
              </a:ext>
            </a:extLst>
          </p:cNvPr>
          <p:cNvSpPr txBox="1"/>
          <p:nvPr/>
        </p:nvSpPr>
        <p:spPr>
          <a:xfrm>
            <a:off x="465462" y="4906907"/>
            <a:ext cx="35211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60. URC. Footway cracking up towards wall, uneven cracks and pothole developing towards kerb.</a:t>
            </a:r>
            <a:endParaRPr lang="en-GB" dirty="0">
              <a:highlight>
                <a:srgbClr val="C0C0C0"/>
              </a:highlight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90D08CC-A20C-DE5E-7878-4F5578C5EF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251" y="106325"/>
            <a:ext cx="8739963" cy="697817"/>
          </a:xfrm>
        </p:spPr>
        <p:txBody>
          <a:bodyPr>
            <a:normAutofit fontScale="90000"/>
          </a:bodyPr>
          <a:lstStyle/>
          <a:p>
            <a:r>
              <a:rPr lang="en-GB" dirty="0"/>
              <a:t>The Street from Old Manse to Ham Green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8A7B81-4FCB-AC5E-0DF5-052470DF4D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648" y="905874"/>
            <a:ext cx="2716726" cy="362230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C685265-DBB1-7967-B7C2-0E82D4466E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4768" y="1506624"/>
            <a:ext cx="4270744" cy="250759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B0DA5DC-5C44-8AB8-961A-17855448DB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512" y="838200"/>
            <a:ext cx="2626614" cy="350215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140B7F4-2E12-07A1-5BC9-4AE3B7EE7EF4}"/>
              </a:ext>
            </a:extLst>
          </p:cNvPr>
          <p:cNvSpPr txBox="1"/>
          <p:nvPr/>
        </p:nvSpPr>
        <p:spPr>
          <a:xfrm>
            <a:off x="4577041" y="4725922"/>
            <a:ext cx="27543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61.</a:t>
            </a:r>
          </a:p>
          <a:p>
            <a:r>
              <a:rPr lang="en-GB" dirty="0"/>
              <a:t>365. Reported in 2025. Pothole in footway. Trip hazard.</a:t>
            </a:r>
            <a:endParaRPr lang="en-GB" dirty="0">
              <a:highlight>
                <a:srgbClr val="C0C0C0"/>
              </a:highlight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5F8B7BE1-08F2-5775-9AFB-3A2E2141203E}"/>
                  </a:ext>
                </a:extLst>
              </p14:cNvPr>
              <p14:cNvContentPartPr/>
              <p14:nvPr/>
            </p14:nvContentPartPr>
            <p14:xfrm>
              <a:off x="10378224" y="2129904"/>
              <a:ext cx="491400" cy="5580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5F8B7BE1-08F2-5775-9AFB-3A2E2141203E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342224" y="2093904"/>
                <a:ext cx="563040" cy="127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AF4D2A5B-6F9B-5A62-1D7B-4F1CE6854553}"/>
                  </a:ext>
                </a:extLst>
              </p14:cNvPr>
              <p14:cNvContentPartPr/>
              <p14:nvPr/>
            </p14:nvContentPartPr>
            <p14:xfrm>
              <a:off x="8960544" y="2395944"/>
              <a:ext cx="294480" cy="10980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AF4D2A5B-6F9B-5A62-1D7B-4F1CE6854553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924904" y="2360304"/>
                <a:ext cx="366120" cy="181440"/>
              </a:xfrm>
              <a:prstGeom prst="rect">
                <a:avLst/>
              </a:prstGeom>
            </p:spPr>
          </p:pic>
        </mc:Fallback>
      </mc:AlternateContent>
      <p:sp>
        <p:nvSpPr>
          <p:cNvPr id="18" name="Hexagon 17">
            <a:extLst>
              <a:ext uri="{FF2B5EF4-FFF2-40B4-BE49-F238E27FC236}">
                <a16:creationId xmlns:a16="http://schemas.microsoft.com/office/drawing/2014/main" id="{2284F09E-3120-D468-99B6-E2ECDFE6AD1B}"/>
              </a:ext>
            </a:extLst>
          </p:cNvPr>
          <p:cNvSpPr/>
          <p:nvPr/>
        </p:nvSpPr>
        <p:spPr>
          <a:xfrm>
            <a:off x="8572160" y="1800292"/>
            <a:ext cx="776767" cy="488822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61</a:t>
            </a:r>
            <a:endParaRPr lang="en-GB" dirty="0"/>
          </a:p>
        </p:txBody>
      </p:sp>
      <p:sp>
        <p:nvSpPr>
          <p:cNvPr id="20" name="Hexagon 19">
            <a:extLst>
              <a:ext uri="{FF2B5EF4-FFF2-40B4-BE49-F238E27FC236}">
                <a16:creationId xmlns:a16="http://schemas.microsoft.com/office/drawing/2014/main" id="{643048F7-4EB7-844F-9258-342662C43317}"/>
              </a:ext>
            </a:extLst>
          </p:cNvPr>
          <p:cNvSpPr/>
          <p:nvPr/>
        </p:nvSpPr>
        <p:spPr>
          <a:xfrm>
            <a:off x="10874625" y="2157804"/>
            <a:ext cx="776767" cy="488822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07128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FD2B5C-1C16-1275-F999-3D74E8EA8C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2D311A-A42E-D907-61AE-A8EA1397D6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251" y="106325"/>
            <a:ext cx="8739963" cy="697817"/>
          </a:xfrm>
        </p:spPr>
        <p:txBody>
          <a:bodyPr>
            <a:normAutofit fontScale="90000"/>
          </a:bodyPr>
          <a:lstStyle/>
          <a:p>
            <a:r>
              <a:rPr lang="en-GB" dirty="0"/>
              <a:t>The Street from Old Manse to Ham Green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AC7777-4CA7-4117-655B-E1CFF5FE8B1F}"/>
              </a:ext>
            </a:extLst>
          </p:cNvPr>
          <p:cNvSpPr txBox="1"/>
          <p:nvPr/>
        </p:nvSpPr>
        <p:spPr>
          <a:xfrm>
            <a:off x="383166" y="5469370"/>
            <a:ext cx="35211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62. Rose Cottage. Footway disintegrating and narrowing</a:t>
            </a:r>
            <a:r>
              <a:rPr lang="en-GB" dirty="0">
                <a:highlight>
                  <a:srgbClr val="C0C0C0"/>
                </a:highlight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36052FB-4778-3DA5-DE69-A0BCD09B0D2F}"/>
              </a:ext>
            </a:extLst>
          </p:cNvPr>
          <p:cNvSpPr txBox="1"/>
          <p:nvPr/>
        </p:nvSpPr>
        <p:spPr>
          <a:xfrm>
            <a:off x="3995183" y="4869205"/>
            <a:ext cx="33914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63. 370-355 very rough and ready all over.</a:t>
            </a:r>
          </a:p>
        </p:txBody>
      </p:sp>
      <p:pic>
        <p:nvPicPr>
          <p:cNvPr id="10" name="Content Placeholder 9" descr="A close-up of a curb&#10;&#10;AI-generated content may be incorrect.">
            <a:extLst>
              <a:ext uri="{FF2B5EF4-FFF2-40B4-BE49-F238E27FC236}">
                <a16:creationId xmlns:a16="http://schemas.microsoft.com/office/drawing/2014/main" id="{40F8B02F-D017-7B29-FA52-29816778F33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898" y="1102611"/>
            <a:ext cx="3263503" cy="4351338"/>
          </a:xfrm>
        </p:spPr>
      </p:pic>
      <p:pic>
        <p:nvPicPr>
          <p:cNvPr id="14" name="Content Placeholder 13" descr="A road with a few objects on it&#10;&#10;AI-generated content may be incorrect.">
            <a:extLst>
              <a:ext uri="{FF2B5EF4-FFF2-40B4-BE49-F238E27FC236}">
                <a16:creationId xmlns:a16="http://schemas.microsoft.com/office/drawing/2014/main" id="{E71B0790-94CE-F00C-D66B-3F6C059BAA3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183" y="565169"/>
            <a:ext cx="3263503" cy="4351338"/>
          </a:xfrm>
        </p:spPr>
      </p:pic>
      <p:pic>
        <p:nvPicPr>
          <p:cNvPr id="16" name="Picture 15" descr="A map of a neighborhood&#10;&#10;AI-generated content may be incorrect.">
            <a:extLst>
              <a:ext uri="{FF2B5EF4-FFF2-40B4-BE49-F238E27FC236}">
                <a16:creationId xmlns:a16="http://schemas.microsoft.com/office/drawing/2014/main" id="{13FB240D-2180-6058-80FD-4C0F0085A3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4558" y="680150"/>
            <a:ext cx="4018077" cy="518331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63AD9C64-531D-60B9-5E93-5BDD0467D172}"/>
                  </a:ext>
                </a:extLst>
              </p14:cNvPr>
              <p14:cNvContentPartPr/>
              <p14:nvPr/>
            </p14:nvContentPartPr>
            <p14:xfrm>
              <a:off x="9147537" y="2806783"/>
              <a:ext cx="808920" cy="61704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63AD9C64-531D-60B9-5E93-5BDD0467D172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111537" y="2770762"/>
                <a:ext cx="880560" cy="6887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A6EC29F7-8328-D087-3C15-10533FB9B347}"/>
                  </a:ext>
                </a:extLst>
              </p14:cNvPr>
              <p14:cNvContentPartPr/>
              <p14:nvPr/>
            </p14:nvContentPartPr>
            <p14:xfrm>
              <a:off x="10324167" y="2429964"/>
              <a:ext cx="339840" cy="223920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A6EC29F7-8328-D087-3C15-10533FB9B347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288129" y="2393964"/>
                <a:ext cx="411556" cy="295560"/>
              </a:xfrm>
              <a:prstGeom prst="rect">
                <a:avLst/>
              </a:prstGeom>
            </p:spPr>
          </p:pic>
        </mc:Fallback>
      </mc:AlternateContent>
      <p:sp>
        <p:nvSpPr>
          <p:cNvPr id="21" name="Hexagon 20">
            <a:extLst>
              <a:ext uri="{FF2B5EF4-FFF2-40B4-BE49-F238E27FC236}">
                <a16:creationId xmlns:a16="http://schemas.microsoft.com/office/drawing/2014/main" id="{33D7FF03-8A3F-4260-9335-097B9F933D93}"/>
              </a:ext>
            </a:extLst>
          </p:cNvPr>
          <p:cNvSpPr/>
          <p:nvPr/>
        </p:nvSpPr>
        <p:spPr>
          <a:xfrm>
            <a:off x="8977610" y="2578866"/>
            <a:ext cx="765059" cy="488822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63</a:t>
            </a:r>
            <a:endParaRPr lang="en-GB" dirty="0"/>
          </a:p>
        </p:txBody>
      </p:sp>
      <p:sp>
        <p:nvSpPr>
          <p:cNvPr id="22" name="Hexagon 21">
            <a:extLst>
              <a:ext uri="{FF2B5EF4-FFF2-40B4-BE49-F238E27FC236}">
                <a16:creationId xmlns:a16="http://schemas.microsoft.com/office/drawing/2014/main" id="{6B7E849C-BEA5-8F67-3A19-357E1BC1555F}"/>
              </a:ext>
            </a:extLst>
          </p:cNvPr>
          <p:cNvSpPr/>
          <p:nvPr/>
        </p:nvSpPr>
        <p:spPr>
          <a:xfrm>
            <a:off x="9835409" y="1902740"/>
            <a:ext cx="808920" cy="488822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62</a:t>
            </a:r>
            <a:endParaRPr lang="en-GB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E79ACAC-908C-5689-EF67-54242D081D95}"/>
                  </a:ext>
                </a:extLst>
              </p14:cNvPr>
              <p14:cNvContentPartPr/>
              <p14:nvPr/>
            </p14:nvContentPartPr>
            <p14:xfrm>
              <a:off x="1200089" y="1583489"/>
              <a:ext cx="1341360" cy="373428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E79ACAC-908C-5689-EF67-54242D081D95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164089" y="1547849"/>
                <a:ext cx="1413000" cy="3805920"/>
              </a:xfrm>
              <a:prstGeom prst="rect">
                <a:avLst/>
              </a:prstGeom>
            </p:spPr>
          </p:pic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55F6D4EC-B5A1-229F-597E-4E4877BB6331}"/>
              </a:ext>
            </a:extLst>
          </p:cNvPr>
          <p:cNvSpPr txBox="1"/>
          <p:nvPr/>
        </p:nvSpPr>
        <p:spPr>
          <a:xfrm>
            <a:off x="114940" y="6026662"/>
            <a:ext cx="424763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00240799 </a:t>
            </a:r>
            <a:r>
              <a:rPr lang="en-GB" sz="16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This issue does not meet the intervention levels for repair</a:t>
            </a:r>
            <a:r>
              <a:rPr lang="en-GB" sz="1600" b="1" dirty="0">
                <a:solidFill>
                  <a:srgbClr val="FF0000"/>
                </a:solidFill>
                <a:latin typeface="Arial" panose="020B0604020202020204" pitchFamily="34" charset="0"/>
              </a:rPr>
              <a:t>. </a:t>
            </a:r>
            <a:r>
              <a:rPr lang="en-GB" sz="1600" dirty="0">
                <a:solidFill>
                  <a:srgbClr val="FF0000"/>
                </a:solidFill>
                <a:latin typeface="Arial" panose="020B0604020202020204" pitchFamily="34" charset="0"/>
              </a:rPr>
              <a:t>Checked 01/05/25</a:t>
            </a:r>
            <a:r>
              <a:rPr lang="en-GB" sz="160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​ </a:t>
            </a:r>
            <a:r>
              <a:rPr lang="en-GB" sz="1600" b="0" i="0" dirty="0">
                <a:solidFill>
                  <a:srgbClr val="2C363A"/>
                </a:solidFill>
                <a:effectLst/>
                <a:latin typeface="Arial" panose="020B0604020202020204" pitchFamily="34" charset="0"/>
              </a:rPr>
              <a:t>​</a:t>
            </a:r>
            <a:endParaRPr lang="en-GB" sz="1600" b="1" dirty="0">
              <a:solidFill>
                <a:srgbClr val="FF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5B01DD9-0A01-1481-92FB-BC17D8AEDEF4}"/>
              </a:ext>
            </a:extLst>
          </p:cNvPr>
          <p:cNvSpPr txBox="1"/>
          <p:nvPr/>
        </p:nvSpPr>
        <p:spPr>
          <a:xfrm>
            <a:off x="4223097" y="5739475"/>
            <a:ext cx="32635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00240804 </a:t>
            </a:r>
            <a:r>
              <a:rPr lang="en-GB" sz="18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This issue does not meet the intervention levels for repair. Checked 01/05/25​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7071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6B72F9-DB19-0F46-4A68-8C82DD3D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map of a neighborhood&#10;&#10;AI-generated content may be incorrect.">
            <a:extLst>
              <a:ext uri="{FF2B5EF4-FFF2-40B4-BE49-F238E27FC236}">
                <a16:creationId xmlns:a16="http://schemas.microsoft.com/office/drawing/2014/main" id="{54FB5E7D-42A8-3BC1-A0D9-1062A3EE8C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08" y="1065363"/>
            <a:ext cx="2909563" cy="305858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FE80272-490E-BA1C-F63C-0A89112681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9960" y="779371"/>
            <a:ext cx="2830180" cy="377357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E554E86-0DB3-5247-ED76-4863AB716640}"/>
              </a:ext>
            </a:extLst>
          </p:cNvPr>
          <p:cNvSpPr txBox="1"/>
          <p:nvPr/>
        </p:nvSpPr>
        <p:spPr>
          <a:xfrm>
            <a:off x="3258733" y="4700435"/>
            <a:ext cx="26391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65.</a:t>
            </a:r>
          </a:p>
          <a:p>
            <a:r>
              <a:rPr lang="en-GB" dirty="0"/>
              <a:t>355. Reported in 2025. Pothole in footway. Trip hazard.</a:t>
            </a:r>
            <a:endParaRPr lang="en-GB" dirty="0">
              <a:highlight>
                <a:srgbClr val="C0C0C0"/>
              </a:highlight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AFB10B0F-9939-18C5-37C3-9449144E724C}"/>
                  </a:ext>
                </a:extLst>
              </p14:cNvPr>
              <p14:cNvContentPartPr/>
              <p14:nvPr/>
            </p14:nvContentPartPr>
            <p14:xfrm>
              <a:off x="10607184" y="2238336"/>
              <a:ext cx="188280" cy="8460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AFB10B0F-9939-18C5-37C3-9449144E724C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571184" y="2202336"/>
                <a:ext cx="259920" cy="156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EA7693C6-C903-1535-9B77-BBC2D0A90662}"/>
                  </a:ext>
                </a:extLst>
              </p14:cNvPr>
              <p14:cNvContentPartPr/>
              <p14:nvPr/>
            </p14:nvContentPartPr>
            <p14:xfrm>
              <a:off x="10157185" y="2542094"/>
              <a:ext cx="95040" cy="52560"/>
            </p14:xfrm>
          </p:contentPart>
        </mc:Choice>
        <mc:Fallback xmlns=""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EA7693C6-C903-1535-9B77-BBC2D0A90662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121185" y="2506094"/>
                <a:ext cx="166680" cy="124200"/>
              </a:xfrm>
              <a:prstGeom prst="rect">
                <a:avLst/>
              </a:prstGeom>
            </p:spPr>
          </p:pic>
        </mc:Fallback>
      </mc:AlternateContent>
      <p:sp>
        <p:nvSpPr>
          <p:cNvPr id="27" name="Title 1">
            <a:extLst>
              <a:ext uri="{FF2B5EF4-FFF2-40B4-BE49-F238E27FC236}">
                <a16:creationId xmlns:a16="http://schemas.microsoft.com/office/drawing/2014/main" id="{8D09384C-9B2D-FA78-C2B1-2A66AA9CFBC5}"/>
              </a:ext>
            </a:extLst>
          </p:cNvPr>
          <p:cNvSpPr txBox="1">
            <a:spLocks/>
          </p:cNvSpPr>
          <p:nvPr/>
        </p:nvSpPr>
        <p:spPr>
          <a:xfrm>
            <a:off x="1584251" y="106325"/>
            <a:ext cx="8739963" cy="6978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The Street from Old Manse to Ham Green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2C6F4897-7BD9-AAA9-2F0A-87542B43C7B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215000" y="1269646"/>
            <a:ext cx="3724033" cy="2793025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2C352389-5A0E-0DD3-4E3F-0072DE3F866B}"/>
              </a:ext>
            </a:extLst>
          </p:cNvPr>
          <p:cNvSpPr txBox="1"/>
          <p:nvPr/>
        </p:nvSpPr>
        <p:spPr>
          <a:xfrm>
            <a:off x="303029" y="4654269"/>
            <a:ext cx="2754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64.</a:t>
            </a:r>
          </a:p>
          <a:p>
            <a:r>
              <a:rPr lang="en-GB" dirty="0"/>
              <a:t>370. Crumbling away</a:t>
            </a:r>
            <a:endParaRPr lang="en-GB" dirty="0">
              <a:highlight>
                <a:srgbClr val="C0C0C0"/>
              </a:highlight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F0A6D48B-FE40-84E9-DE6B-7F255A2ADFA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0820" y="735002"/>
            <a:ext cx="2750058" cy="3666744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80A95EBA-AE5C-C6DC-1A2E-0D461465997E}"/>
              </a:ext>
            </a:extLst>
          </p:cNvPr>
          <p:cNvSpPr txBox="1"/>
          <p:nvPr/>
        </p:nvSpPr>
        <p:spPr>
          <a:xfrm>
            <a:off x="6550820" y="4654269"/>
            <a:ext cx="26391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66.</a:t>
            </a:r>
          </a:p>
          <a:p>
            <a:r>
              <a:rPr lang="en-GB" dirty="0"/>
              <a:t>361/363 gate entrance from The Street.</a:t>
            </a:r>
          </a:p>
          <a:p>
            <a:r>
              <a:rPr lang="en-GB" dirty="0"/>
              <a:t>Awful state of footway.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33" name="Ink 32">
                <a:extLst>
                  <a:ext uri="{FF2B5EF4-FFF2-40B4-BE49-F238E27FC236}">
                    <a16:creationId xmlns:a16="http://schemas.microsoft.com/office/drawing/2014/main" id="{876A33B2-3BDD-73B0-8409-C66713F99D5B}"/>
                  </a:ext>
                </a:extLst>
              </p14:cNvPr>
              <p14:cNvContentPartPr/>
              <p14:nvPr/>
            </p14:nvContentPartPr>
            <p14:xfrm>
              <a:off x="9445464" y="2707344"/>
              <a:ext cx="431280" cy="218880"/>
            </p14:xfrm>
          </p:contentPart>
        </mc:Choice>
        <mc:Fallback xmlns="">
          <p:pic>
            <p:nvPicPr>
              <p:cNvPr id="33" name="Ink 32">
                <a:extLst>
                  <a:ext uri="{FF2B5EF4-FFF2-40B4-BE49-F238E27FC236}">
                    <a16:creationId xmlns:a16="http://schemas.microsoft.com/office/drawing/2014/main" id="{876A33B2-3BDD-73B0-8409-C66713F99D5B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9409464" y="2671344"/>
                <a:ext cx="502920" cy="290520"/>
              </a:xfrm>
              <a:prstGeom prst="rect">
                <a:avLst/>
              </a:prstGeom>
            </p:spPr>
          </p:pic>
        </mc:Fallback>
      </mc:AlternateContent>
      <p:sp>
        <p:nvSpPr>
          <p:cNvPr id="34" name="Hexagon 33">
            <a:extLst>
              <a:ext uri="{FF2B5EF4-FFF2-40B4-BE49-F238E27FC236}">
                <a16:creationId xmlns:a16="http://schemas.microsoft.com/office/drawing/2014/main" id="{398A2E99-DECC-37CD-6788-FBDCAC90E9C2}"/>
              </a:ext>
            </a:extLst>
          </p:cNvPr>
          <p:cNvSpPr/>
          <p:nvPr/>
        </p:nvSpPr>
        <p:spPr>
          <a:xfrm>
            <a:off x="9547447" y="3114888"/>
            <a:ext cx="776767" cy="488822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66</a:t>
            </a:r>
            <a:endParaRPr lang="en-GB" dirty="0"/>
          </a:p>
        </p:txBody>
      </p:sp>
      <p:sp>
        <p:nvSpPr>
          <p:cNvPr id="35" name="Hexagon 34">
            <a:extLst>
              <a:ext uri="{FF2B5EF4-FFF2-40B4-BE49-F238E27FC236}">
                <a16:creationId xmlns:a16="http://schemas.microsoft.com/office/drawing/2014/main" id="{90A5D65A-868D-C923-85BD-B9A51EF7F1FB}"/>
              </a:ext>
            </a:extLst>
          </p:cNvPr>
          <p:cNvSpPr/>
          <p:nvPr/>
        </p:nvSpPr>
        <p:spPr>
          <a:xfrm>
            <a:off x="9768801" y="1906542"/>
            <a:ext cx="776767" cy="488822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65</a:t>
            </a:r>
            <a:endParaRPr lang="en-GB" dirty="0"/>
          </a:p>
        </p:txBody>
      </p:sp>
      <p:sp>
        <p:nvSpPr>
          <p:cNvPr id="36" name="Hexagon 35">
            <a:extLst>
              <a:ext uri="{FF2B5EF4-FFF2-40B4-BE49-F238E27FC236}">
                <a16:creationId xmlns:a16="http://schemas.microsoft.com/office/drawing/2014/main" id="{F44024EC-C540-D2E3-7DA8-8C1BAA7F40DC}"/>
              </a:ext>
            </a:extLst>
          </p:cNvPr>
          <p:cNvSpPr/>
          <p:nvPr/>
        </p:nvSpPr>
        <p:spPr>
          <a:xfrm>
            <a:off x="10682214" y="2421746"/>
            <a:ext cx="776767" cy="488822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47346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6D57A4-C397-DF9E-D08E-B6A98D3DB759}"/>
              </a:ext>
            </a:extLst>
          </p:cNvPr>
          <p:cNvSpPr txBox="1">
            <a:spLocks/>
          </p:cNvSpPr>
          <p:nvPr/>
        </p:nvSpPr>
        <p:spPr>
          <a:xfrm>
            <a:off x="1584251" y="106325"/>
            <a:ext cx="8739963" cy="6978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The Street from Old Manse to Ham Green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9418BA-4BDA-3822-F376-C8C21A6AF5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10" y="969264"/>
            <a:ext cx="2756916" cy="367588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20CFAE-9873-6523-5EBB-EF8E1B6B2991}"/>
              </a:ext>
            </a:extLst>
          </p:cNvPr>
          <p:cNvSpPr txBox="1"/>
          <p:nvPr/>
        </p:nvSpPr>
        <p:spPr>
          <a:xfrm>
            <a:off x="918210" y="4947118"/>
            <a:ext cx="26391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67.</a:t>
            </a:r>
          </a:p>
          <a:p>
            <a:r>
              <a:rPr lang="en-GB" dirty="0"/>
              <a:t>Footway from The Street to Ham Green</a:t>
            </a:r>
          </a:p>
          <a:p>
            <a:r>
              <a:rPr lang="en-GB" dirty="0"/>
              <a:t>Multiple potholes.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758F72E-5E92-31E2-DA14-CFFA337831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2453" y="1269512"/>
            <a:ext cx="4597636" cy="346727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C0179F7A-35BF-2763-1644-9C03FFEC885C}"/>
                  </a:ext>
                </a:extLst>
              </p14:cNvPr>
              <p14:cNvContentPartPr/>
              <p14:nvPr/>
            </p14:nvContentPartPr>
            <p14:xfrm>
              <a:off x="6537384" y="2551104"/>
              <a:ext cx="92520" cy="33768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C0179F7A-35BF-2763-1644-9C03FFEC885C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501384" y="2515104"/>
                <a:ext cx="164160" cy="409320"/>
              </a:xfrm>
              <a:prstGeom prst="rect">
                <a:avLst/>
              </a:prstGeom>
            </p:spPr>
          </p:pic>
        </mc:Fallback>
      </mc:AlternateContent>
      <p:sp>
        <p:nvSpPr>
          <p:cNvPr id="9" name="Hexagon 8">
            <a:extLst>
              <a:ext uri="{FF2B5EF4-FFF2-40B4-BE49-F238E27FC236}">
                <a16:creationId xmlns:a16="http://schemas.microsoft.com/office/drawing/2014/main" id="{41F66BC2-5077-7B76-F328-E3B4D5350B50}"/>
              </a:ext>
            </a:extLst>
          </p:cNvPr>
          <p:cNvSpPr/>
          <p:nvPr/>
        </p:nvSpPr>
        <p:spPr>
          <a:xfrm>
            <a:off x="6712966" y="2719944"/>
            <a:ext cx="776767" cy="488822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67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264976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8771B3-D922-8727-F454-1956FC7646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map of a town&#10;&#10;AI-generated content may be incorrect.">
            <a:extLst>
              <a:ext uri="{FF2B5EF4-FFF2-40B4-BE49-F238E27FC236}">
                <a16:creationId xmlns:a16="http://schemas.microsoft.com/office/drawing/2014/main" id="{F6B37426-7C79-2DBC-73A2-44E83EEF3F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1522" y="997873"/>
            <a:ext cx="3751520" cy="5663352"/>
          </a:xfrm>
          <a:prstGeom prst="rect">
            <a:avLst/>
          </a:prstGeom>
        </p:spPr>
      </p:pic>
      <p:sp>
        <p:nvSpPr>
          <p:cNvPr id="21" name="Hexagon 20">
            <a:extLst>
              <a:ext uri="{FF2B5EF4-FFF2-40B4-BE49-F238E27FC236}">
                <a16:creationId xmlns:a16="http://schemas.microsoft.com/office/drawing/2014/main" id="{442C5335-655C-CF78-2DD7-7315B3C96C18}"/>
              </a:ext>
            </a:extLst>
          </p:cNvPr>
          <p:cNvSpPr/>
          <p:nvPr/>
        </p:nvSpPr>
        <p:spPr>
          <a:xfrm>
            <a:off x="9696449" y="4752569"/>
            <a:ext cx="776767" cy="488822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68</a:t>
            </a:r>
            <a:endParaRPr lang="en-GB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8CD8DF7-60FD-AECA-86BC-7DC2DCE419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7311" y="124055"/>
            <a:ext cx="10377377" cy="913092"/>
          </a:xfrm>
        </p:spPr>
        <p:txBody>
          <a:bodyPr>
            <a:normAutofit/>
          </a:bodyPr>
          <a:lstStyle/>
          <a:p>
            <a:r>
              <a:rPr lang="en-GB" dirty="0"/>
              <a:t>The Street from Village </a:t>
            </a:r>
            <a:r>
              <a:rPr lang="en-GB"/>
              <a:t>Hall towards Rec</a:t>
            </a:r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1E14A53-6C82-B0B4-23ED-95DCE40DDA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536" y="830282"/>
            <a:ext cx="3054096" cy="407212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5B8A5E5-A30D-9151-12F6-B08CD0F04E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869" y="830282"/>
            <a:ext cx="3054096" cy="4072128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B73411A4-F1E6-E5CA-58BC-E9F786DEC36B}"/>
              </a:ext>
            </a:extLst>
          </p:cNvPr>
          <p:cNvSpPr txBox="1"/>
          <p:nvPr/>
        </p:nvSpPr>
        <p:spPr>
          <a:xfrm>
            <a:off x="496509" y="4979619"/>
            <a:ext cx="26391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68.</a:t>
            </a:r>
          </a:p>
          <a:p>
            <a:r>
              <a:rPr lang="en-GB" dirty="0"/>
              <a:t>90/91 The Street</a:t>
            </a:r>
          </a:p>
          <a:p>
            <a:r>
              <a:rPr lang="en-GB" dirty="0"/>
              <a:t>Dreadful state of footway with multiple repairs but cracks and trip hazards throughout.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A6F35CB-001C-B116-81CC-F098D6303283}"/>
              </a:ext>
            </a:extLst>
          </p:cNvPr>
          <p:cNvSpPr txBox="1"/>
          <p:nvPr/>
        </p:nvSpPr>
        <p:spPr>
          <a:xfrm>
            <a:off x="4191504" y="4996980"/>
            <a:ext cx="263914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69.</a:t>
            </a:r>
          </a:p>
          <a:p>
            <a:r>
              <a:rPr lang="en-GB" dirty="0"/>
              <a:t>89 The Street</a:t>
            </a:r>
          </a:p>
          <a:p>
            <a:r>
              <a:rPr lang="en-GB" dirty="0"/>
              <a:t>Awful condition, trip hazards, bumpy, cracked.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22A247A-9F85-9B24-8FA7-24617C1AA968}"/>
              </a:ext>
            </a:extLst>
          </p:cNvPr>
          <p:cNvGrpSpPr/>
          <p:nvPr/>
        </p:nvGrpSpPr>
        <p:grpSpPr>
          <a:xfrm>
            <a:off x="8823744" y="4488624"/>
            <a:ext cx="1248840" cy="248040"/>
            <a:chOff x="8823744" y="4488624"/>
            <a:chExt cx="1248840" cy="248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EC922A13-9742-5C95-72C1-578D2B06FF01}"/>
                    </a:ext>
                  </a:extLst>
                </p14:cNvPr>
                <p14:cNvContentPartPr/>
                <p14:nvPr/>
              </p14:nvContentPartPr>
              <p14:xfrm>
                <a:off x="8823744" y="4580064"/>
                <a:ext cx="777960" cy="15660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EC922A13-9742-5C95-72C1-578D2B06FF01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8788104" y="4544064"/>
                  <a:ext cx="849600" cy="22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79F59B37-DFCA-8CD8-C703-E42EC46C9FEA}"/>
                    </a:ext>
                  </a:extLst>
                </p14:cNvPr>
                <p14:cNvContentPartPr/>
                <p14:nvPr/>
              </p14:nvContentPartPr>
              <p14:xfrm>
                <a:off x="9756504" y="4488624"/>
                <a:ext cx="316080" cy="11088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79F59B37-DFCA-8CD8-C703-E42EC46C9FEA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9720504" y="4452984"/>
                  <a:ext cx="387720" cy="18252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26" name="Hexagon 25">
            <a:extLst>
              <a:ext uri="{FF2B5EF4-FFF2-40B4-BE49-F238E27FC236}">
                <a16:creationId xmlns:a16="http://schemas.microsoft.com/office/drawing/2014/main" id="{80FE06DA-87D7-E588-77D5-20E27FF18F28}"/>
              </a:ext>
            </a:extLst>
          </p:cNvPr>
          <p:cNvSpPr/>
          <p:nvPr/>
        </p:nvSpPr>
        <p:spPr>
          <a:xfrm>
            <a:off x="8560054" y="4813271"/>
            <a:ext cx="776767" cy="488822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13090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590</TotalTime>
  <Words>215</Words>
  <Application>Microsoft Office PowerPoint</Application>
  <PresentationFormat>Widescreen</PresentationFormat>
  <Paragraphs>39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Office Theme</vt:lpstr>
      <vt:lpstr>PowerPoint Presentation</vt:lpstr>
      <vt:lpstr>The Street from Old Manse to Ham Green</vt:lpstr>
      <vt:lpstr>The Street from Old Manse to Ham Green</vt:lpstr>
      <vt:lpstr>PowerPoint Presentation</vt:lpstr>
      <vt:lpstr>PowerPoint Presentation</vt:lpstr>
      <vt:lpstr>The Street from Village Hall towards Rec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Paul Wickes</dc:creator>
  <cp:lastModifiedBy>Paul Wickes</cp:lastModifiedBy>
  <cp:revision>41</cp:revision>
  <cp:lastPrinted>2025-09-11T09:03:00Z</cp:lastPrinted>
  <dcterms:created xsi:type="dcterms:W3CDTF">2025-02-25T10:05:33Z</dcterms:created>
  <dcterms:modified xsi:type="dcterms:W3CDTF">2026-03-04T12:31:02Z</dcterms:modified>
</cp:coreProperties>
</file>