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8" r:id="rId3"/>
    <p:sldId id="257" r:id="rId4"/>
    <p:sldId id="269" r:id="rId5"/>
    <p:sldId id="270" r:id="rId6"/>
    <p:sldId id="27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3:36.85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9037 24293,'11785'-9037'0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3T17:23:46.38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5611 24410,'8093'-5610'0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20:01:18.477"/>
    </inkml:context>
    <inkml:brush xml:id="br0">
      <inkml:brushProperty name="width" value="0.35" units="cm"/>
      <inkml:brushProperty name="height" value="0.35" units="cm"/>
      <inkml:brushProperty name="color" value="#FF0066"/>
    </inkml:brush>
  </inkml:definitions>
  <inkml:trace contextRef="#ctx0" brushRef="#br0">356 0 24575,'-1'5'0,"0"1"0,0-1 0,-1 0 0,0 0 0,0 0 0,0 0 0,-1-1 0,0 1 0,0 0 0,-7 7 0,5-4 0,-44 54 0,31-41 0,1 0 0,-25 43 0,22-27 171,-43 59 0,50-79-456,0-2 1,-1 0-1,0-1 1,-1 0-1,-28 19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20:20:25.69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2451 24496,'3043'-2451'0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20:26:23.76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2364 1 24548,'-2364'1328'0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2T20:26:35.36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597 0 24575,'-12'7'0,"0"0"0,1 1 0,1 1 0,-15 14 0,12-12 0,-26 20 0,-6-5 0,-1-3 0,-56 21 0,-45 22 0,137-61 0,0 1 0,0 1 0,0-1 0,1 1 0,0 1 0,0 0 0,1 0 0,0 1 0,0 0 0,1 0 0,0 1 0,-10 19 0,5-4-1365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E15B2-7087-71A7-9E13-20929843C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F3803-ED76-6373-37D9-B86B5B07D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60B3-E1FC-3289-CE2E-60982AB0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959B0-285A-AE48-B6E1-0AC6926C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455E-3A78-D790-0CEF-4C4C6530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70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A20F2-33B3-CF0B-1C2B-444B43A97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49AE3-5F32-13E2-C4C4-D6ABD0846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92A32-0204-65FE-AAC0-CA747D8F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B4CAA-AA01-20C7-3FB4-F9B8E56C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E0A5-4FC2-9370-6B29-A154544B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94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27C7B2-5C47-0399-EC36-46C1F49C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20B96-360B-4797-CFE6-C1C55351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BCB5-9638-812C-C253-CFB5A3A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29DE8-0FF2-6FAA-B6BC-BF924FBC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43D41-8BA2-238D-4A20-D62F6F11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93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1EAC8-3F30-B09B-CAA5-9B3F8E9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9883D-5D88-7B48-0459-259C562F4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D0D-83C9-AED8-44E4-DC6EE552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8232-A168-A306-DF18-84DE24D6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4EE48-2C57-A6CE-5BF9-95C78BC0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7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85FE0-456D-E6EB-A4F6-EEE0B0D0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44921-9AAF-C17C-E3A7-853AD14A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4B4-37AF-A50C-8FCF-7B7964EF8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8FBD7-F01B-AA2D-3F9E-3265AE6B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28D3F-8878-EC11-4765-A709E714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3336-68FF-994C-1951-F80C668E1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15F95-D699-A101-E2B7-34DE9144F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3DDDA-5A29-745B-7EF0-2F19484D4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4C1E2-AC1B-5F71-207D-3ECD4095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D9D41-0048-BFA5-6331-FE6542EED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4E674-58E9-52C2-9F46-531AB193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7FD50-365B-AC7A-0BBE-765C079C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20473-991B-C12A-491D-B2E56909E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D8410A-97B3-2346-42C5-B2648820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F41B95-2C11-348A-D336-E9996D39F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C7554-6C3C-7C15-9517-4F41889A9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50EBC9-5A10-44FE-59FF-9FD9ABB6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8F0751-5762-9294-1137-25D7705D0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09FBEC-6F8A-7469-F3B7-3EF289256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1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B01A-0F91-BB36-106E-7B6CD554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C3F2E-DB12-EAC8-1F6F-D7260EDE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A39C-36E9-2BC7-C7CB-AFEED1D92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440C6C-ED8D-45BA-2040-BEEE91DA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65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938A20-FF88-3EA6-85E0-41FCF115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BE49-B138-0621-2933-D9CA690B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22FC1-C037-028D-D959-E7B6BAEB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EAE-CFCD-3CDB-77DF-AC9448FA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C6107-2321-A529-6170-98956D8F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F3F34-B400-D52F-5054-AD42437B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A670-5A58-23F4-6655-14F5BCBB0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838E5-30E9-3F62-B554-EB44BE995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A0B11-27DB-69C7-94ED-AEF0869F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69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7C6C-2A86-6B2D-2F00-F9C973D8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5455A7-C01E-F5E1-DC2E-00705A7DA0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0559-A715-2244-77DE-ED17DD83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36FDD-0513-7EC8-817E-3FCAE2442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080CB-4015-5762-BBE5-8729F9E3B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2E8F-9574-5B90-4CCE-9274FE6A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9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9CB567-42F2-7135-41D8-42E5F968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EC290-901D-1EE9-28F3-301B76FEB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ED3E-DCE2-A589-6A34-21B94FB31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1606BA-B07A-4AE5-8A34-25D56EF0D513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3ADF2-344A-422B-B4C1-B4F7BE0D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66B4-4C98-6DEC-DC25-3DD361679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762B06-BFCF-4443-8A08-24876E0C0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customXml" Target="../ink/ink4.xml"/><Relationship Id="rId4" Type="http://schemas.openxmlformats.org/officeDocument/2006/relationships/image" Target="../media/image8.tm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jpg"/><Relationship Id="rId7" Type="http://schemas.openxmlformats.org/officeDocument/2006/relationships/customXml" Target="../ink/ink6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customXml" Target="../ink/ink5.xml"/><Relationship Id="rId4" Type="http://schemas.openxmlformats.org/officeDocument/2006/relationships/image" Target="../media/image11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a neighborhood&#10;&#10;AI-generated content may be incorrect.">
            <a:extLst>
              <a:ext uri="{FF2B5EF4-FFF2-40B4-BE49-F238E27FC236}">
                <a16:creationId xmlns:a16="http://schemas.microsoft.com/office/drawing/2014/main" id="{8CF42ADA-5B77-0C59-26CD-156AAFD84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" b="1202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BADC45F-209E-FEA7-8BC8-EEF35F22E47E}"/>
                  </a:ext>
                </a:extLst>
              </p14:cNvPr>
              <p14:cNvContentPartPr/>
              <p14:nvPr/>
            </p14:nvContentPartPr>
            <p14:xfrm>
              <a:off x="5858489" y="1860329"/>
              <a:ext cx="4242960" cy="32533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BADC45F-209E-FEA7-8BC8-EEF35F22E47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22489" y="1824329"/>
                <a:ext cx="4314600" cy="332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D4629A2-46A6-DA99-C312-26A7A24A489E}"/>
                  </a:ext>
                </a:extLst>
              </p14:cNvPr>
              <p14:cNvContentPartPr/>
              <p14:nvPr/>
            </p14:nvContentPartPr>
            <p14:xfrm>
              <a:off x="5411729" y="3689129"/>
              <a:ext cx="2913840" cy="20203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D4629A2-46A6-DA99-C312-26A7A24A489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75729" y="3653489"/>
                <a:ext cx="2985480" cy="209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3942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D77E3-2277-8046-75B4-E601AFA01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08702-9999-C857-5E5C-C925EC53B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66" y="-124888"/>
            <a:ext cx="11460690" cy="1325563"/>
          </a:xfrm>
        </p:spPr>
        <p:txBody>
          <a:bodyPr>
            <a:normAutofit/>
          </a:bodyPr>
          <a:lstStyle/>
          <a:p>
            <a:r>
              <a:rPr lang="en-GB" dirty="0"/>
              <a:t>The Common – </a:t>
            </a:r>
            <a:r>
              <a:rPr lang="en-GB" dirty="0" err="1"/>
              <a:t>Beckerley</a:t>
            </a:r>
            <a:r>
              <a:rPr lang="en-GB" dirty="0"/>
              <a:t> Lane to Zebra crossing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C196AC-8671-B315-8D2F-083A26E8D53C}"/>
              </a:ext>
            </a:extLst>
          </p:cNvPr>
          <p:cNvSpPr txBox="1"/>
          <p:nvPr/>
        </p:nvSpPr>
        <p:spPr>
          <a:xfrm>
            <a:off x="318413" y="5466055"/>
            <a:ext cx="5012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Presume this will all be part of the parking refuge project for The Common. </a:t>
            </a:r>
          </a:p>
        </p:txBody>
      </p:sp>
      <p:pic>
        <p:nvPicPr>
          <p:cNvPr id="13" name="Content Placeholder 12" descr="A street with cars parked on the side&#10;&#10;AI-generated content may be incorrect.">
            <a:extLst>
              <a:ext uri="{FF2B5EF4-FFF2-40B4-BE49-F238E27FC236}">
                <a16:creationId xmlns:a16="http://schemas.microsoft.com/office/drawing/2014/main" id="{AE069B30-B371-72F4-EC43-FF53BC590E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8" y="1070714"/>
            <a:ext cx="5571893" cy="4181301"/>
          </a:xfrm>
        </p:spPr>
      </p:pic>
      <p:pic>
        <p:nvPicPr>
          <p:cNvPr id="15" name="Content Placeholder 11" descr="A road with a concrete wall&#10;&#10;AI-generated content may be incorrect.">
            <a:extLst>
              <a:ext uri="{FF2B5EF4-FFF2-40B4-BE49-F238E27FC236}">
                <a16:creationId xmlns:a16="http://schemas.microsoft.com/office/drawing/2014/main" id="{5060DDDA-30F8-5774-70FF-4DE7B4A1F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875" y="865944"/>
            <a:ext cx="3263503" cy="435133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99B93CC-639B-CB30-934D-529D52643E44}"/>
              </a:ext>
            </a:extLst>
          </p:cNvPr>
          <p:cNvSpPr txBox="1"/>
          <p:nvPr/>
        </p:nvSpPr>
        <p:spPr>
          <a:xfrm>
            <a:off x="6970238" y="5217282"/>
            <a:ext cx="2160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48. No. 185. Crumbling footway. Kerb missing pieces. Well-used footway.</a:t>
            </a:r>
          </a:p>
        </p:txBody>
      </p:sp>
    </p:spTree>
    <p:extLst>
      <p:ext uri="{BB962C8B-B14F-4D97-AF65-F5344CB8AC3E}">
        <p14:creationId xmlns:p14="http://schemas.microsoft.com/office/powerpoint/2010/main" val="363564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6A77-05CB-B1AC-7CDC-6D6F0FAD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842" y="23301"/>
            <a:ext cx="8506046" cy="792231"/>
          </a:xfrm>
        </p:spPr>
        <p:txBody>
          <a:bodyPr>
            <a:normAutofit/>
          </a:bodyPr>
          <a:lstStyle/>
          <a:p>
            <a:r>
              <a:rPr lang="en-GB" dirty="0"/>
              <a:t>The Common – BL to Zebra crossing</a:t>
            </a:r>
          </a:p>
        </p:txBody>
      </p:sp>
      <p:pic>
        <p:nvPicPr>
          <p:cNvPr id="16" name="Picture 15" descr="A map of a neighborhood&#10;&#10;AI-generated content may be incorrect.">
            <a:extLst>
              <a:ext uri="{FF2B5EF4-FFF2-40B4-BE49-F238E27FC236}">
                <a16:creationId xmlns:a16="http://schemas.microsoft.com/office/drawing/2014/main" id="{7EFED670-51F7-4CB3-A876-33AF3EAAC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942" y="1137961"/>
            <a:ext cx="4446428" cy="433725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8C158DE8-F70B-DEB2-2025-238061AF3EA7}"/>
                  </a:ext>
                </a:extLst>
              </p14:cNvPr>
              <p14:cNvContentPartPr/>
              <p14:nvPr/>
            </p14:nvContentPartPr>
            <p14:xfrm>
              <a:off x="10100009" y="2094329"/>
              <a:ext cx="128520" cy="1728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8C158DE8-F70B-DEB2-2025-238061AF3EA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37009" y="2031329"/>
                <a:ext cx="254160" cy="298440"/>
              </a:xfrm>
              <a:prstGeom prst="rect">
                <a:avLst/>
              </a:prstGeom>
            </p:spPr>
          </p:pic>
        </mc:Fallback>
      </mc:AlternateContent>
      <p:pic>
        <p:nvPicPr>
          <p:cNvPr id="20" name="Content Placeholder 8" descr="A road with a curb and a building&#10;&#10;AI-generated content may be incorrect.">
            <a:extLst>
              <a:ext uri="{FF2B5EF4-FFF2-40B4-BE49-F238E27FC236}">
                <a16:creationId xmlns:a16="http://schemas.microsoft.com/office/drawing/2014/main" id="{3C8C3BF7-9D4D-EC52-F5D1-872ED759C6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20" y="677103"/>
            <a:ext cx="3263503" cy="43513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FAF2402-5090-2E55-BB4C-6BD4CEDAB543}"/>
              </a:ext>
            </a:extLst>
          </p:cNvPr>
          <p:cNvSpPr txBox="1"/>
          <p:nvPr/>
        </p:nvSpPr>
        <p:spPr>
          <a:xfrm>
            <a:off x="4069760" y="5091584"/>
            <a:ext cx="352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49. No. 183 very uneven and footway breaking up.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C3A29-278C-B5DB-AC52-775CAD211A13}"/>
              </a:ext>
            </a:extLst>
          </p:cNvPr>
          <p:cNvSpPr txBox="1"/>
          <p:nvPr/>
        </p:nvSpPr>
        <p:spPr>
          <a:xfrm>
            <a:off x="4617809" y="5719025"/>
            <a:ext cx="4547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00240765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Site inspected on 1st May 2025. This issue does not meet the intervention levels for repair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6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7DBC-0AA3-F3C3-6FE2-FA981A9B0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3ADC9-53FF-8DC1-1428-FC6299DEE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842" y="23302"/>
            <a:ext cx="8506046" cy="720978"/>
          </a:xfrm>
        </p:spPr>
        <p:txBody>
          <a:bodyPr>
            <a:normAutofit/>
          </a:bodyPr>
          <a:lstStyle/>
          <a:p>
            <a:r>
              <a:rPr lang="en-GB" dirty="0"/>
              <a:t>The Common – BL to Zebra crossing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7DF2CE-F51C-A837-CD2F-C5DD92DC88EB}"/>
              </a:ext>
            </a:extLst>
          </p:cNvPr>
          <p:cNvSpPr txBox="1"/>
          <p:nvPr/>
        </p:nvSpPr>
        <p:spPr>
          <a:xfrm>
            <a:off x="284074" y="4968876"/>
            <a:ext cx="3521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50. No. 161</a:t>
            </a:r>
          </a:p>
          <a:p>
            <a:r>
              <a:rPr lang="en-GB" dirty="0"/>
              <a:t>Awful disintegrating uneven and bumpy footway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EE3C5-9E4F-7935-6D0E-A3DBDE5DF4B9}"/>
              </a:ext>
            </a:extLst>
          </p:cNvPr>
          <p:cNvSpPr txBox="1"/>
          <p:nvPr/>
        </p:nvSpPr>
        <p:spPr>
          <a:xfrm>
            <a:off x="4082899" y="5061209"/>
            <a:ext cx="339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51. No. 159</a:t>
            </a:r>
          </a:p>
          <a:p>
            <a:r>
              <a:rPr lang="en-GB" dirty="0"/>
              <a:t>Kerbs broken and missing</a:t>
            </a:r>
            <a:r>
              <a:rPr lang="en-GB" dirty="0">
                <a:highlight>
                  <a:srgbClr val="00FF00"/>
                </a:highlight>
              </a:rPr>
              <a:t>.</a:t>
            </a:r>
          </a:p>
        </p:txBody>
      </p:sp>
      <p:pic>
        <p:nvPicPr>
          <p:cNvPr id="9" name="Content Placeholder 8" descr="A road with gravel and a metal drain&#10;&#10;AI-generated content may be incorrect.">
            <a:extLst>
              <a:ext uri="{FF2B5EF4-FFF2-40B4-BE49-F238E27FC236}">
                <a16:creationId xmlns:a16="http://schemas.microsoft.com/office/drawing/2014/main" id="{90788722-06AE-0699-F1FA-6371560591D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20" y="622646"/>
            <a:ext cx="3263503" cy="4351338"/>
          </a:xfrm>
        </p:spPr>
      </p:pic>
      <p:pic>
        <p:nvPicPr>
          <p:cNvPr id="13" name="Content Placeholder 12" descr="A close-up of a road&#10;&#10;AI-generated content may be incorrect.">
            <a:extLst>
              <a:ext uri="{FF2B5EF4-FFF2-40B4-BE49-F238E27FC236}">
                <a16:creationId xmlns:a16="http://schemas.microsoft.com/office/drawing/2014/main" id="{507D3E95-68DE-616C-9DB4-7F34568123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899" y="622646"/>
            <a:ext cx="3263503" cy="4351338"/>
          </a:xfrm>
        </p:spPr>
      </p:pic>
      <p:pic>
        <p:nvPicPr>
          <p:cNvPr id="18" name="Picture 17" descr="A map of a neighborhood&#10;&#10;AI-generated content may be incorrect.">
            <a:extLst>
              <a:ext uri="{FF2B5EF4-FFF2-40B4-BE49-F238E27FC236}">
                <a16:creationId xmlns:a16="http://schemas.microsoft.com/office/drawing/2014/main" id="{A39C6AC2-777B-EF22-C0CD-B99C439665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340" y="1113244"/>
            <a:ext cx="4140025" cy="348002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B200FBF-08CB-47C9-89D7-D1E4DDEB8006}"/>
                  </a:ext>
                </a:extLst>
              </p14:cNvPr>
              <p14:cNvContentPartPr/>
              <p14:nvPr/>
            </p14:nvContentPartPr>
            <p14:xfrm>
              <a:off x="10196129" y="2848889"/>
              <a:ext cx="1095840" cy="88272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B200FBF-08CB-47C9-89D7-D1E4DDEB80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78129" y="2830889"/>
                <a:ext cx="1131480" cy="9183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6F328363-28CA-D221-3CE3-EBE0FED752FC}"/>
              </a:ext>
            </a:extLst>
          </p:cNvPr>
          <p:cNvSpPr txBox="1"/>
          <p:nvPr/>
        </p:nvSpPr>
        <p:spPr>
          <a:xfrm>
            <a:off x="284074" y="5762570"/>
            <a:ext cx="37988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00240785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 stated section of footway has been inspected on 1st May 2025. Currently, this issue does not meet the intervention levels for repair 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DEF82-AC61-A2E7-B282-99593FF98A5D}"/>
              </a:ext>
            </a:extLst>
          </p:cNvPr>
          <p:cNvSpPr txBox="1"/>
          <p:nvPr/>
        </p:nvSpPr>
        <p:spPr>
          <a:xfrm>
            <a:off x="4117930" y="5707540"/>
            <a:ext cx="414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00240786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Your case has been assigned to an officer for investigation.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59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91E96-3AE3-107A-6728-EEE8488D6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88F45-5B65-EA6D-3CA0-E485A7693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842" y="23302"/>
            <a:ext cx="8506046" cy="689080"/>
          </a:xfrm>
        </p:spPr>
        <p:txBody>
          <a:bodyPr>
            <a:normAutofit fontScale="90000"/>
          </a:bodyPr>
          <a:lstStyle/>
          <a:p>
            <a:r>
              <a:rPr lang="en-GB" dirty="0"/>
              <a:t>The Common – BL to Zebra crossing</a:t>
            </a:r>
          </a:p>
        </p:txBody>
      </p:sp>
      <p:pic>
        <p:nvPicPr>
          <p:cNvPr id="28" name="Content Placeholder 27" descr="A road with a curb and a fence&#10;&#10;AI-generated content may be incorrect.">
            <a:extLst>
              <a:ext uri="{FF2B5EF4-FFF2-40B4-BE49-F238E27FC236}">
                <a16:creationId xmlns:a16="http://schemas.microsoft.com/office/drawing/2014/main" id="{56C058BB-F6A8-2C5F-C7AA-7DC3513FBAF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8" y="528026"/>
            <a:ext cx="3263503" cy="4351338"/>
          </a:xfrm>
        </p:spPr>
      </p:pic>
      <p:pic>
        <p:nvPicPr>
          <p:cNvPr id="30" name="Content Placeholder 29" descr="A road with a stone wall&#10;&#10;AI-generated content may be incorrect.">
            <a:extLst>
              <a:ext uri="{FF2B5EF4-FFF2-40B4-BE49-F238E27FC236}">
                <a16:creationId xmlns:a16="http://schemas.microsoft.com/office/drawing/2014/main" id="{9D79F0BB-1EA9-C0CB-F6B4-162FB5BA63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878" y="620204"/>
            <a:ext cx="3263503" cy="4351338"/>
          </a:xfrm>
        </p:spPr>
      </p:pic>
      <p:pic>
        <p:nvPicPr>
          <p:cNvPr id="32" name="Picture 31" descr="A map of a neighborhood&#10;&#10;AI-generated content may be incorrect.">
            <a:extLst>
              <a:ext uri="{FF2B5EF4-FFF2-40B4-BE49-F238E27FC236}">
                <a16:creationId xmlns:a16="http://schemas.microsoft.com/office/drawing/2014/main" id="{A49BF81B-AB68-DAF6-0ACE-E068480E8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366" y="528026"/>
            <a:ext cx="4579472" cy="505364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922B2C27-2D84-7DCA-1C0E-F9649CD361E2}"/>
                  </a:ext>
                </a:extLst>
              </p14:cNvPr>
              <p14:cNvContentPartPr/>
              <p14:nvPr/>
            </p14:nvContentPartPr>
            <p14:xfrm>
              <a:off x="8728928" y="3434351"/>
              <a:ext cx="851400" cy="4784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922B2C27-2D84-7DCA-1C0E-F9649CD361E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92928" y="3398351"/>
                <a:ext cx="923040" cy="55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7616DD08-8488-384D-DB1C-94ABC4D0622B}"/>
                  </a:ext>
                </a:extLst>
              </p14:cNvPr>
              <p14:cNvContentPartPr/>
              <p14:nvPr/>
            </p14:nvContentPartPr>
            <p14:xfrm>
              <a:off x="9918042" y="3107193"/>
              <a:ext cx="214920" cy="1447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7616DD08-8488-384D-DB1C-94ABC4D0622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882042" y="3071193"/>
                <a:ext cx="286560" cy="2163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AE6F0F09-D953-336E-DFCF-D391FFACEF81}"/>
              </a:ext>
            </a:extLst>
          </p:cNvPr>
          <p:cNvSpPr txBox="1"/>
          <p:nvPr/>
        </p:nvSpPr>
        <p:spPr>
          <a:xfrm>
            <a:off x="3452" y="5862621"/>
            <a:ext cx="3841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00240787 </a:t>
            </a:r>
            <a:r>
              <a:rPr lang="en-GB" sz="1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There are no safety concerns with the footway surface profile nor do l consider the two depressed / chipped kerbs to present a danger to users of the footway. 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5A5C1E-A436-DD2A-2E89-9CC2CE2421ED}"/>
              </a:ext>
            </a:extLst>
          </p:cNvPr>
          <p:cNvSpPr txBox="1"/>
          <p:nvPr/>
        </p:nvSpPr>
        <p:spPr>
          <a:xfrm>
            <a:off x="4374055" y="6019207"/>
            <a:ext cx="74088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00240788 </a:t>
            </a:r>
            <a:r>
              <a:rPr lang="en-GB" sz="16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There are no safety concerns with the integrity of the footway and nor are there concerns meeting the intervention levels for repair. 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705FCD-A612-16B5-9926-982B5EF5F18C}"/>
              </a:ext>
            </a:extLst>
          </p:cNvPr>
          <p:cNvSpPr txBox="1"/>
          <p:nvPr/>
        </p:nvSpPr>
        <p:spPr>
          <a:xfrm>
            <a:off x="183162" y="4909327"/>
            <a:ext cx="3521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52. Sunny Side</a:t>
            </a:r>
          </a:p>
          <a:p>
            <a:r>
              <a:rPr lang="en-GB" dirty="0"/>
              <a:t>Broken kerbstones on each one going along the footway.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21C4A0-D929-DDF1-B256-5CCD64D7B725}"/>
              </a:ext>
            </a:extLst>
          </p:cNvPr>
          <p:cNvSpPr txBox="1"/>
          <p:nvPr/>
        </p:nvSpPr>
        <p:spPr>
          <a:xfrm>
            <a:off x="4076008" y="5037467"/>
            <a:ext cx="365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53. No 155 – 153.</a:t>
            </a:r>
          </a:p>
          <a:p>
            <a:r>
              <a:rPr lang="en-GB" dirty="0"/>
              <a:t>Whole footway crumbling and worn away to loose stone surface.</a:t>
            </a:r>
          </a:p>
        </p:txBody>
      </p:sp>
    </p:spTree>
    <p:extLst>
      <p:ext uri="{BB962C8B-B14F-4D97-AF65-F5344CB8AC3E}">
        <p14:creationId xmlns:p14="http://schemas.microsoft.com/office/powerpoint/2010/main" val="3293664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B1EBF-FDC7-3235-F2F5-FB86F87A9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0737484-0328-435D-0D1B-D94EB90A2161}"/>
              </a:ext>
            </a:extLst>
          </p:cNvPr>
          <p:cNvSpPr txBox="1"/>
          <p:nvPr/>
        </p:nvSpPr>
        <p:spPr>
          <a:xfrm>
            <a:off x="412898" y="4946217"/>
            <a:ext cx="4460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54. Broken kerb stones, crumbling surface, no clear distinction between road and footway. Doesn’t have a clear end from footway to The Gravel entrance/main road.</a:t>
            </a:r>
          </a:p>
        </p:txBody>
      </p:sp>
      <p:pic>
        <p:nvPicPr>
          <p:cNvPr id="24" name="Content Placeholder 23" descr="A road with a crack in the street&#10;&#10;AI-generated content may be incorrect.">
            <a:extLst>
              <a:ext uri="{FF2B5EF4-FFF2-40B4-BE49-F238E27FC236}">
                <a16:creationId xmlns:a16="http://schemas.microsoft.com/office/drawing/2014/main" id="{83E0FB95-4B59-71E5-C810-3F1D206827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9" y="818707"/>
            <a:ext cx="3021418" cy="4028558"/>
          </a:xfrm>
        </p:spPr>
      </p:pic>
      <p:pic>
        <p:nvPicPr>
          <p:cNvPr id="26" name="Picture 25" descr="A shadow of a person on the side of a road&#10;&#10;AI-generated content may be incorrect.">
            <a:extLst>
              <a:ext uri="{FF2B5EF4-FFF2-40B4-BE49-F238E27FC236}">
                <a16:creationId xmlns:a16="http://schemas.microsoft.com/office/drawing/2014/main" id="{1169980F-0CAB-D252-C92C-C898C92F23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47" y="818708"/>
            <a:ext cx="3021418" cy="4028557"/>
          </a:xfrm>
          <a:prstGeom prst="rect">
            <a:avLst/>
          </a:prstGeom>
        </p:spPr>
      </p:pic>
      <p:pic>
        <p:nvPicPr>
          <p:cNvPr id="28" name="Picture 27" descr="A road with a row of buildings and a metal grate&#10;&#10;AI-generated content may be incorrect.">
            <a:extLst>
              <a:ext uri="{FF2B5EF4-FFF2-40B4-BE49-F238E27FC236}">
                <a16:creationId xmlns:a16="http://schemas.microsoft.com/office/drawing/2014/main" id="{40259092-4C51-E1B1-0035-6A66993DD6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195" y="818707"/>
            <a:ext cx="3021419" cy="40285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F3AADBB-6285-E35E-117C-324B21C4F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98" y="0"/>
            <a:ext cx="12043143" cy="818707"/>
          </a:xfrm>
        </p:spPr>
        <p:txBody>
          <a:bodyPr>
            <a:normAutofit/>
          </a:bodyPr>
          <a:lstStyle/>
          <a:p>
            <a:r>
              <a:rPr lang="en-GB" sz="4000" dirty="0"/>
              <a:t>The Common –Zebra crossing and return to The Gravel.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D752B1-D1CF-9CFC-6D86-31480AAEAB74}"/>
              </a:ext>
            </a:extLst>
          </p:cNvPr>
          <p:cNvSpPr txBox="1"/>
          <p:nvPr/>
        </p:nvSpPr>
        <p:spPr>
          <a:xfrm>
            <a:off x="5824073" y="5122418"/>
            <a:ext cx="472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00240792 </a:t>
            </a:r>
            <a:r>
              <a:rPr lang="en-GB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This issue does not meet the intervention levels for repair </a:t>
            </a:r>
            <a:r>
              <a:rPr lang="en-GB" b="0" i="0" dirty="0">
                <a:solidFill>
                  <a:srgbClr val="2C363A"/>
                </a:solidFill>
                <a:effectLst/>
                <a:latin typeface="Arial" panose="020B0604020202020204" pitchFamily="34" charset="0"/>
              </a:rPr>
              <a:t>​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86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293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The Common – Beckerley Lane to Zebra crossing</vt:lpstr>
      <vt:lpstr>The Common – BL to Zebra crossing</vt:lpstr>
      <vt:lpstr>The Common – BL to Zebra crossing</vt:lpstr>
      <vt:lpstr>The Common – BL to Zebra crossing</vt:lpstr>
      <vt:lpstr>The Common –Zebra crossing and return to The Gravel.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Wickes</dc:creator>
  <cp:lastModifiedBy>Paul Wickes</cp:lastModifiedBy>
  <cp:revision>38</cp:revision>
  <dcterms:created xsi:type="dcterms:W3CDTF">2025-02-25T10:05:33Z</dcterms:created>
  <dcterms:modified xsi:type="dcterms:W3CDTF">2026-03-04T12:32:50Z</dcterms:modified>
</cp:coreProperties>
</file>