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1" r:id="rId3"/>
    <p:sldId id="266" r:id="rId4"/>
    <p:sldId id="267" r:id="rId5"/>
    <p:sldId id="268" r:id="rId6"/>
    <p:sldId id="269" r:id="rId7"/>
    <p:sldId id="273" r:id="rId8"/>
    <p:sldId id="258" r:id="rId9"/>
    <p:sldId id="25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18:37.151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9600 0 24575,'0'14'0,"4"164"0,-1-133 0,19 88 0,-7-68 0,3 0 0,3-2 0,2 0 0,60 110 0,-64-137 0,20 54 0,-27-61 0,0 0 0,2-1 0,28 43 0,-28-51 0,1-2 0,0 0 0,1-1 0,1 0 0,0-1 0,1-1 0,1-1 0,1-1 0,0 0 0,0-2 0,1 0 0,1-1 0,40 12 0,-50-18 0,0 0 0,-1 1 0,0 1 0,0 0 0,0 0 0,17 14 0,53 54 0,-66-58 0,1 0 0,0-1 0,1-1 0,1 0 0,0-2 0,32 18 0,-22-19 0,0 0 0,1-2 0,0-1 0,1-1 0,-1-2 0,1-1 0,0-1 0,32-1 0,-36-2 0,1-1 0,0-1 0,0-2 0,-1 0 0,0-2 0,0 0 0,0-2 0,39-18 0,-35 13 0,0 1 0,1 1 0,40-8 0,9-3 0,-57 16 0,0 1 0,1 2 0,-1 0 0,38 1 0,-30 2 0,-1-2 0,31-6 0,-25 1 0,0 2 0,1 1 0,0 2 0,47 2 0,-79 1 0,0 0 0,0 0 0,0 0 0,0 1 0,0 0 0,0 0 0,0 0 0,-1 0 0,1 1 0,-1 0 0,0 0 0,0 0 0,0 0 0,0 1 0,0-1 0,-1 1 0,6 8 0,2 5 0,-1 0 0,-1 0 0,10 24 0,-14-29 0,85 220 0,-46-113 0,-35-91 0,-1 1 0,7 51 0,6 25 0,-7-56 0,-6-16 0,1-1 0,3 1 0,26 55 0,36 65 0,-54-108 0,3-1 0,2-2 0,1 0 0,3-2 0,40 45 0,-30-39 0,67 102 0,-89-119 0,-1 0 0,-2 0 0,-1 1 0,-2 1 0,11 44 0,-14-51 0,0 1 0,2-1 0,1-1 0,17 29 0,-23-42 0,14 20 0,-14-22 0,0 0 0,-1 0 0,1 1 0,-1-1 0,-1 1 0,0 0 0,3 9 0,-4-5 0,0-1 0,0 1 0,-2-1 0,1 1 0,-3 25 0,1-33 0,0 0 0,-1 0 0,1 0 0,-1 1 0,0-1 0,-1-1 0,1 1 0,-1 0 0,0-1 0,0 1 0,0-1 0,0 0 0,-1 0 0,0 0 0,0 0 0,-6 4 0,-34 21 0,-2-3 0,-86 37 0,84-45 0,-2-2 0,1-3 0,-76 11 0,54-11 0,49-8 0,0 1 0,0 0 0,1 2 0,0 0 0,1 2 0,0 0 0,-25 17 0,0 0 0,31-19 0,-1 0 0,1 1 0,1 0 0,0 1 0,0 1 0,1 0 0,-19 21 0,17-13 0,-1-2 0,-1 0 0,-1 0 0,0-2 0,-1 0 0,-1-1 0,0-1 0,0-1 0,-2 0 0,-33 13 0,15-5 0,1 2 0,1 1 0,1 2 0,1 2 0,-39 38 0,49-41 0,-22 29 0,27-30 0,-37 35 0,-28 10 0,34-28 0,-62 63 0,104-94 0,-117 121 0,93-100 0,-2-1 0,-39 26 0,63-48 0,-6 5 0,1-1 0,-1-1 0,-1 0 0,0-2 0,0 0 0,-1-1 0,-24 7 0,-75 4 0,63-11 0,0 2 0,1 3 0,-56 20 0,-47 36 0,-56 20 0,3-25 0,154-50 0,-105 12 0,129-22 0,1 1 0,-51 14 0,64-13 0,2 1 0,-1 1 0,1 0 0,0 1 0,0 1 0,-18 14 0,-20 15 0,25-17 0,0 0 0,-30 30 0,14-6 0,-2-2 0,-2-1 0,-2-4 0,-1-1 0,-86 45 0,124-76 0,0 2 0,0 0 0,1 0 0,0 2 0,0-1 0,1 2 0,1 0 0,-1 0 0,-10 15 0,15-17 0,-1 1 0,0-1 0,-1-1 0,0 0 0,0 0 0,-15 9 0,-3-1 0,-31 14 0,6-4 0,11-3 0,-12 4 0,2 3 0,0 2 0,-45 38 0,-177 177 0,237-217 0,-1-1 0,-2-3 0,-1-1 0,-56 26 0,38-20 0,27-13 0,1 1 0,1 2 0,0 0 0,2 2 0,-35 38 0,24-18 0,2 2 0,-47 77 0,63-92 0,-2-1 0,0 0 0,-2-2 0,-45 41 0,-120 79 0,184-144 0,-49 45 0,44-38 0,1-1 0,-2 0 0,1 0 0,-1-1 0,0-1 0,-18 9 0,5-5 0,1 0 0,0 1 0,1 1 0,0 1 0,1 2 0,0 0 0,2 0 0,0 2 0,-23 27 0,-37 63 0,-69 124 0,137-214 0,0 1 0,-2-2 0,0 0 0,0 0 0,-2-1 0,0-1 0,-1 0 0,0-1 0,-1-1 0,-1-1 0,-29 17 0,38-25 0,0 2 0,0-1 0,0 1 0,1 0 0,0 1 0,0 0 0,0 0 0,1 1 0,1 0 0,-11 15 0,5-3 0,2 0 0,1 1 0,-13 38 0,16-42 0,-1-1 0,-1 0 0,0-1 0,-13 19 0,-46 54 0,48-64 0,-58 60 0,-1 2 0,44-44 0,-1-1 0,-2-3 0,-2 0 0,-1-3 0,-59 41 0,9-20 0,-64 46 0,135-87 0,1 1 0,0 0 0,1 2 0,0 0 0,-21 31 0,-1 11 0,4-4 0,-63 74 0,40-57 0,4 3 0,-52 94 0,20-30 0,27-42 0,37-58 0,-2-2 0,-1-1 0,-37 43 0,-33 17 0,47-49 0,1 1 0,-51 72 0,28-12 0,-50 69 0,7-49 0,-27 34 0,17 30 0,75-112 0,37-65 0,0 0 0,-2-1 0,1 0 0,-28 23 0,-66 44 0,64-50 0,-2 0 0,-58 44 0,-127 123 0,-136 227 0,118-124 0,120-159 0,-379 452 0,354-412 0,118-147 0,-1-2 0,-71 52 0,0-18 0,64-43 0,2 1 0,-57 49 0,87-65 0,1 1 0,0 0 0,1 1 0,0 0 0,-7 16 0,-22 31 0,6-22 0,-67 63 0,59-64 0,-45 56 0,58-58 0,2 1 0,2 2 0,1 0 0,2 1 0,-21 59 0,18-41 0,-3-2 0,-37 59 0,50-89 0,1 0 0,1 0 0,1 1 0,1 1 0,1 0 0,2 0 0,-4 38 0,3 189 0,6-209 0,1 22 0,3 88 0,-2-128 0,2-1 0,0 0 0,2 0 0,9 25 0,-12-42 0,0-1 0,1 0 0,0 1 0,0-2 0,1 1 0,0 0 0,0-1 0,7 7 0,5 3 0,28 19 0,-33-27 0,-1 0 0,0 0 0,-1 1 0,0 1 0,0 0 0,-1 0 0,0 1 0,10 18 0,23 54 0,33 61 0,-63-123 0,2-2 0,0 1 0,1-2 0,33 31 0,-15-20 0,43 40 0,-66-58 0,0 0 0,-1 1 0,0 0 0,14 26 0,18 51 0,21 38 0,-51-106 0,2-1 0,1 0 0,1-1 0,16 17 0,-20-25 0,7 6 0,-1 2 0,-1 0 0,18 28 0,58 109 0,44 69 0,-27-72 0,97 146 0,-162-229 0,26 40 0,96 118 0,-96-147 0,-24-30 0,71 105 0,-108-141-170,0-1-1,0 0 0,2 0 1,-1-1-1,2-1 0,0 1 1,17 12-1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7T11:53:44.086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0 0 24575,'1'6'0,"-1"-1"0,1 1 0,0-1 0,0 1 0,1-1 0,0 0 0,0 0 0,0 0 0,0 0 0,1 0 0,0 0 0,0 0 0,0-1 0,8 9 0,4 2 0,1 0 0,28 20 0,-1-2 0,-23-14 0,2-1 0,39 25 0,-51-37 0,1-1 0,0 0 0,0 0 0,1-1 0,0-1 0,-1 0 0,1 0 0,21 1 0,6-2 0,-11-1 0,29 5 0,12 7 0,-11-1 0,1-3 0,81 2 0,-72-11-1365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7T11:53:46.887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0 1384 24575,'9'0'0,"-1"-1"0,1 0 0,-1-1 0,1 0 0,-1 0 0,0-1 0,14-6 0,2-3 0,24-17 0,37-33 0,-59 41 0,54-33 0,-64 45 0,76-45 0,-78 45 0,-1-1 0,0-1 0,-1 0 0,16-18 0,37-41 0,95-80 0,-150 141 0,4-3 0,0 1 0,0 1 0,1 0 0,0 1 0,1 1 0,0 0 0,21-6 0,-23 8 0,-1 0 0,0 0 0,-1-2 0,1 1 0,-1-1 0,11-11 0,63-63 0,-13 10 0,-37 41 0,1 1 0,1 2 0,2 2 0,1 1 0,0 2 0,63-24 0,-72 33 0,-1-1 0,0-2 0,53-40 0,-33 23 0,-37 25 0,1 2 0,0-1 0,26-7 0,-24 9 0,0-1 0,30-15 0,-29 10 0,1 1 0,1 1 0,-1 0 0,2 2 0,-1 1 0,1 0 0,29-5 0,88-17-1365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0T12:29:51.427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0 395 24575,'14'1'0,"-1"-2"0,0 0 0,0-1 0,13-3 0,-20 4 0,0-1 0,1-1 0,-2 1 0,1-1 0,0 0 0,0-1 0,-1 1 0,0-1 0,1 0 0,5-6 0,12-14 0,5-5 0,0 2 0,2 1 0,61-41 0,-21 20 0,-43 28 0,0 1 0,31-15 0,-47 27-227,0 0-1,-1-1 1,0-1-1,0 0 1,14-15-1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4T09:47:02.338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0 357 24416,'509'-356'0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18:41.187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0 24575,'-1'67'0,"3"77"0,-1-132 0,1-1 0,0 1 0,1-1 0,1 1 0,-1-1 0,2 0 0,0 0 0,11 18 0,5 3 0,35 40 0,-17-23 0,-23-27 0,7 9 0,33 34 0,-47-55 0,1-2 0,0 1 0,0-1 0,1-1 0,0 0 0,0 0 0,20 8 0,10 0 0,-23-9 0,1 1 0,-1 0 0,-1 2 0,0 0 0,0 0 0,-1 2 0,30 24 0,-29-17 0,0 2 0,22 35 0,-22-30 0,26 29 0,34 37 0,33 34 0,15 9 0,-113-121 0,-2 0 0,1 1 0,-2 0 0,11 20 0,-13-21 0,0-1 0,0 0 0,1 0 0,1-1 0,0 0 0,0-1 0,16 14 0,-15-16 0,0 0 0,1 0 0,0-1 0,0-1 0,0 0 0,1 0 0,0-1 0,0-1 0,21 5 0,59-2 0,-73-7 0,0 0 0,-1 2 0,1 0 0,-1 1 0,0 1 0,0 0 0,0 2 0,21 8 0,-28-8 0,-1 1 0,0 0 0,0 1 0,0-1 0,-1 2 0,0-1 0,-1 2 0,0-1 0,0 1 0,-1 0 0,0 0 0,7 17 0,0-4 0,0-1 0,2 0 0,0-1 0,2 0 0,0-1 0,1-2 0,41 32 0,-53-44 31,1 1 0,-1 0 0,-1 0 0,1 0 0,-1 1 0,-1 0 0,1 1 0,-1-1 1,-1 1-1,8 18 0,0 7-885,12 55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18:43.600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1 24549,'2068'2807'0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18:49.707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0 297 24575,'1'-1'0,"0"1"0,0 0 0,0 0 0,0-1 0,0 1 0,0 0 0,0-1 0,0 1 0,0-1 0,0 1 0,0-1 0,0 1 0,0-1 0,0 0 0,-1 0 0,1 1 0,1-2 0,5-5 0,24-16 0,1 1 0,1 2 0,49-23 0,-58 32 0,0 2 0,1 0 0,0 2 0,0 1 0,0 1 0,31-3 0,24 0 0,-71 7 0,-1-1 0,0 0 0,0-1 0,0 1 0,0-1 0,0-1 0,10-6 0,1-2 0,0 2 0,1 0 0,0 1 0,0 1 0,1 1 0,0 1 0,0 0 0,30-3 0,-37 7 0,1 1 0,-1 0 0,0 0 0,0 2 0,0 0 0,0 0 0,22 6 0,-28-5 0,0 1 0,0 0 0,-1 1 0,1-1 0,-1 2 0,0-1 0,0 1 0,0 0 0,-1 0 0,0 1 0,0-1 0,0 2 0,-1-1 0,7 10 0,20 36 0,29 63 0,7 14 0,-58-112 0,48 73 0,-49-80 0,0 1 0,0-1 0,1 0 0,1-1 0,22 15 0,16 7 0,-7-5 0,0 1 0,66 59 0,-36-10 0,90 120 0,-7-6 0,80 92 0,18 48 0,-52-69 0,-61-92 0,14 19 0,-131-151 0,-1 1 0,28 68 0,-35-72-1365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18:54.159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1 24221,'3929'6349'0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18:57.986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5110 23644,'5878'-5110'0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7T11:53:25.440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0 1743 24424,'3012'-1742'0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7T11:53:30.641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0 395 24575,'14'1'0,"-1"-2"0,0 0 0,0-1 0,13-3 0,-20 4 0,0-1 0,1-1 0,-2 1 0,1-1 0,0 0 0,0-1 0,-1 1 0,0-1 0,1 0 0,5-6 0,12-14 0,5-5 0,0 2 0,2 1 0,61-41 0,-21 20 0,-43 28 0,0 1 0,31-15 0,-47 27-227,0 0-1,-1-1 1,0-1-1,0 0 1,14-15-1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7T11:53:41.247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0 1063 23892,'0'-1063'0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E15B2-7087-71A7-9E13-20929843CD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6F3803-ED76-6373-37D9-B86B5B07D8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1A60B3-E1FC-3289-CE2E-60982AB0D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C959B0-285A-AE48-B6E1-0AC6926C9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97455E-3A78-D790-0CEF-4C4C65308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870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A20F2-33B3-CF0B-1C2B-444B43A97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549AE3-5F32-13E2-C4C4-D6ABD0846C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692A32-0204-65FE-AAC0-CA747D8F4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1B4CAA-AA01-20C7-3FB4-F9B8E56C4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DE0A5-4FC2-9370-6B29-A154544BB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3947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27C7B2-5C47-0399-EC36-46C1F49C3A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620B96-360B-4797-CFE6-C1C55351F3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FABCB5-9638-812C-C253-CFB5A3ABC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E29DE8-0FF2-6FAA-B6BC-BF924FBC2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43D41-8BA2-238D-4A20-D62F6F113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5933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1EAC8-3F30-B09B-CAA5-9B3F8E93F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D9883D-5D88-7B48-0459-259C562F4A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95DD0D-83C9-AED8-44E4-DC6EE5525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A8232-A168-A306-DF18-84DE24D62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94EE48-2C57-A6CE-5BF9-95C78BC00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771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85FE0-456D-E6EB-A4F6-EEE0B0D03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B44921-9AAF-C17C-E3A7-853AD14A95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BB4B4-37AF-A50C-8FCF-7B7964EF8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08FBD7-F01B-AA2D-3F9E-3265AE6B4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228D3F-8878-EC11-4765-A709E714A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06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23336-68FF-994C-1951-F80C668E1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A15F95-D699-A101-E2B7-34DE9144F5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A3DDDA-5A29-745B-7EF0-2F19484D4D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B4C1E2-AC1B-5F71-207D-3ECD4095F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FD9D41-0048-BFA5-6331-FE6542EED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E4E674-58E9-52C2-9F46-531AB1935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907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7FD50-365B-AC7A-0BBE-765C079C9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420473-991B-C12A-491D-B2E56909E2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D8410A-97B3-2346-42C5-B264882064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F41B95-2C11-348A-D336-E9996D39F5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1C7554-6C3C-7C15-9517-4F41889A9D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50EBC9-5A10-44FE-59FF-9FD9ABB6C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8F0751-5762-9294-1137-25D7705D0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09FBEC-6F8A-7469-F3B7-3EF289256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2155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0B01A-0F91-BB36-106E-7B6CD5540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AC3F2E-DB12-EAC8-1F6F-D7260EDE2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9DA39C-36E9-2BC7-C7CB-AFEED1D92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440C6C-ED8D-45BA-2040-BEEE91DAD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065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938A20-FF88-3EA6-85E0-41FCF1154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F3BE49-B138-0621-2933-D9CA690B7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322FC1-C037-028D-D959-E7B6BAEB9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19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C8EAE-CFCD-3CDB-77DF-AC9448FAD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C6107-2321-A529-6170-98956D8FC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1F3F34-B400-D52F-5054-AD42437B3D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21A670-5A58-23F4-6655-14F5BCBB0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6838E5-30E9-3F62-B554-EB44BE995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7A0B11-27DB-69C7-94ED-AEF0869F0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6694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F7C6C-2A86-6B2D-2F00-F9C973D8C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5455A7-C01E-F5E1-DC2E-00705A7DA0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A20559-A715-2244-77DE-ED17DD8356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36FDD-0513-7EC8-817E-3FCAE2442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3080CB-4015-5762-BBE5-8729F9E3B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C32E8F-9574-5B90-4CCE-9274FE6A7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4913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9CB567-42F2-7135-41D8-42E5F968E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FEC290-901D-1EE9-28F3-301B76FEB4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8FED3E-DCE2-A589-6A34-21B94FB31D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3ADF2-344A-422B-B4C1-B4F7BE0D75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466B4-4C98-6DEC-DC25-3DD3616795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476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customXml" Target="../ink/ink6.xml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6.png"/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customXml" Target="../ink/ink4.xml"/><Relationship Id="rId1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0.xml"/><Relationship Id="rId18" Type="http://schemas.openxmlformats.org/officeDocument/2006/relationships/image" Target="../media/image16.png"/><Relationship Id="rId3" Type="http://schemas.openxmlformats.org/officeDocument/2006/relationships/customXml" Target="../ink/ink7.xml"/><Relationship Id="rId7" Type="http://schemas.openxmlformats.org/officeDocument/2006/relationships/customXml" Target="../ink/ink9.xml"/><Relationship Id="rId12" Type="http://schemas.openxmlformats.org/officeDocument/2006/relationships/image" Target="../media/image30.png"/><Relationship Id="rId17" Type="http://schemas.openxmlformats.org/officeDocument/2006/relationships/customXml" Target="../ink/ink12.xml"/><Relationship Id="rId2" Type="http://schemas.openxmlformats.org/officeDocument/2006/relationships/image" Target="../media/image15.tmp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customXml" Target="../ink/ink8.xml"/><Relationship Id="rId15" Type="http://schemas.openxmlformats.org/officeDocument/2006/relationships/customXml" Target="../ink/ink11.xml"/><Relationship Id="rId4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customXml" Target="../ink/ink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map of a neighborhood&#10;&#10;AI-generated content may be incorrect.">
            <a:extLst>
              <a:ext uri="{FF2B5EF4-FFF2-40B4-BE49-F238E27FC236}">
                <a16:creationId xmlns:a16="http://schemas.microsoft.com/office/drawing/2014/main" id="{96B8C187-D28A-132F-21E9-784BBF3A5A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89" b="8154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FF1FBF73-68EF-7F52-520B-B790A7DFDD0E}"/>
                  </a:ext>
                </a:extLst>
              </p14:cNvPr>
              <p14:cNvContentPartPr/>
              <p14:nvPr/>
            </p14:nvContentPartPr>
            <p14:xfrm>
              <a:off x="445889" y="84449"/>
              <a:ext cx="4647960" cy="681984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FF1FBF73-68EF-7F52-520B-B790A7DFDD0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0249" y="48449"/>
                <a:ext cx="4719600" cy="689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59865A79-138E-6F44-F0F7-9F196D2BBABB}"/>
                  </a:ext>
                </a:extLst>
              </p14:cNvPr>
              <p14:cNvContentPartPr/>
              <p14:nvPr/>
            </p14:nvContentPartPr>
            <p14:xfrm>
              <a:off x="1594649" y="4337540"/>
              <a:ext cx="709560" cy="7765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59865A79-138E-6F44-F0F7-9F196D2BBAB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58649" y="4301540"/>
                <a:ext cx="781200" cy="84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9F86A8BD-7B72-F992-D42A-B79890DD8EED}"/>
                  </a:ext>
                </a:extLst>
              </p14:cNvPr>
              <p14:cNvContentPartPr/>
              <p14:nvPr/>
            </p14:nvContentPartPr>
            <p14:xfrm>
              <a:off x="2338409" y="3422780"/>
              <a:ext cx="745200" cy="10108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9F86A8BD-7B72-F992-D42A-B79890DD8EE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302769" y="3387140"/>
                <a:ext cx="816840" cy="108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B12C8065-98BD-8F6F-6DAB-716E25A35B64}"/>
                  </a:ext>
                </a:extLst>
              </p14:cNvPr>
              <p14:cNvContentPartPr/>
              <p14:nvPr/>
            </p14:nvContentPartPr>
            <p14:xfrm>
              <a:off x="3168209" y="4326740"/>
              <a:ext cx="1098000" cy="95184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B12C8065-98BD-8F6F-6DAB-716E25A35B64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132209" y="4290740"/>
                <a:ext cx="1169640" cy="102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D2496BA8-8666-B8F7-A127-572B118D7A3E}"/>
                  </a:ext>
                </a:extLst>
              </p14:cNvPr>
              <p14:cNvContentPartPr/>
              <p14:nvPr/>
            </p14:nvContentPartPr>
            <p14:xfrm>
              <a:off x="5114009" y="1339100"/>
              <a:ext cx="1414800" cy="228600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D2496BA8-8666-B8F7-A127-572B118D7A3E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078009" y="1303460"/>
                <a:ext cx="1486440" cy="235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69696532-C95C-1FF2-91F1-FFEA469CAE56}"/>
                  </a:ext>
                </a:extLst>
              </p14:cNvPr>
              <p14:cNvContentPartPr/>
              <p14:nvPr/>
            </p14:nvContentPartPr>
            <p14:xfrm>
              <a:off x="5528729" y="31220"/>
              <a:ext cx="2116440" cy="18399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69696532-C95C-1FF2-91F1-FFEA469CAE5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492729" y="-4780"/>
                <a:ext cx="2188080" cy="1911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71933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16B8-6B00-EA5A-4712-B61D18031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6A98D-371E-1D89-4CF9-9721A9B46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3805" y="-21265"/>
            <a:ext cx="4954772" cy="1325563"/>
          </a:xfrm>
        </p:spPr>
        <p:txBody>
          <a:bodyPr/>
          <a:lstStyle/>
          <a:p>
            <a:r>
              <a:rPr lang="en-GB" dirty="0"/>
              <a:t>The Spa – no issues</a:t>
            </a:r>
          </a:p>
        </p:txBody>
      </p:sp>
    </p:spTree>
    <p:extLst>
      <p:ext uri="{BB962C8B-B14F-4D97-AF65-F5344CB8AC3E}">
        <p14:creationId xmlns:p14="http://schemas.microsoft.com/office/powerpoint/2010/main" val="1115448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1F1CE-6653-F276-8B17-9D03607B60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6FA5C-A0F5-0AC1-50DC-5032804B8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326" y="50103"/>
            <a:ext cx="2697397" cy="882502"/>
          </a:xfrm>
        </p:spPr>
        <p:txBody>
          <a:bodyPr/>
          <a:lstStyle/>
          <a:p>
            <a:r>
              <a:rPr lang="en-GB" dirty="0" err="1"/>
              <a:t>Hawcroft</a:t>
            </a:r>
            <a:r>
              <a:rPr lang="en-GB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E078A0-9DE4-C165-4785-D08E9FE92271}"/>
              </a:ext>
            </a:extLst>
          </p:cNvPr>
          <p:cNvSpPr txBox="1"/>
          <p:nvPr/>
        </p:nvSpPr>
        <p:spPr>
          <a:xfrm>
            <a:off x="168349" y="4233798"/>
            <a:ext cx="32789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5. Rough edges along stretch of </a:t>
            </a:r>
            <a:r>
              <a:rPr lang="en-GB" dirty="0" err="1"/>
              <a:t>Hawcroft</a:t>
            </a:r>
            <a:r>
              <a:rPr lang="en-GB" dirty="0"/>
              <a:t>. No 39-41. Well-used footway.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D6653B-FF1F-5B61-4E1B-8EC7019FFC78}"/>
              </a:ext>
            </a:extLst>
          </p:cNvPr>
          <p:cNvSpPr txBox="1"/>
          <p:nvPr/>
        </p:nvSpPr>
        <p:spPr>
          <a:xfrm>
            <a:off x="9123555" y="4233798"/>
            <a:ext cx="25166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6. Uneven surfaces. No 5 </a:t>
            </a:r>
            <a:r>
              <a:rPr lang="en-GB" dirty="0" err="1"/>
              <a:t>Hawcroft</a:t>
            </a:r>
            <a:endParaRPr lang="en-GB" dirty="0"/>
          </a:p>
          <a:p>
            <a:r>
              <a:rPr lang="en-GB" dirty="0"/>
              <a:t>Very bumpy and patchy and uneven.</a:t>
            </a:r>
          </a:p>
        </p:txBody>
      </p:sp>
      <p:pic>
        <p:nvPicPr>
          <p:cNvPr id="5" name="Content Placeholder 4" descr="A road with a curb and a car&#10;&#10;AI-generated content may be incorrect.">
            <a:extLst>
              <a:ext uri="{FF2B5EF4-FFF2-40B4-BE49-F238E27FC236}">
                <a16:creationId xmlns:a16="http://schemas.microsoft.com/office/drawing/2014/main" id="{D598F2FC-CE44-7E4A-787A-3F17D8EB153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70" y="251271"/>
            <a:ext cx="2808492" cy="3744657"/>
          </a:xfrm>
        </p:spPr>
      </p:pic>
      <p:pic>
        <p:nvPicPr>
          <p:cNvPr id="9" name="Content Placeholder 8" descr="A sidewalk with a metal pole&#10;&#10;AI-generated content may be incorrect.">
            <a:extLst>
              <a:ext uri="{FF2B5EF4-FFF2-40B4-BE49-F238E27FC236}">
                <a16:creationId xmlns:a16="http://schemas.microsoft.com/office/drawing/2014/main" id="{AE4A9341-5561-07B8-ED06-4A255369ABB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029" y="179783"/>
            <a:ext cx="3040511" cy="4054015"/>
          </a:xfr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2F83E7F-AB5C-0719-F67C-286E2FF96449}"/>
              </a:ext>
            </a:extLst>
          </p:cNvPr>
          <p:cNvSpPr txBox="1"/>
          <p:nvPr/>
        </p:nvSpPr>
        <p:spPr>
          <a:xfrm>
            <a:off x="2976841" y="5394998"/>
            <a:ext cx="538844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This footway in </a:t>
            </a:r>
            <a:r>
              <a:rPr lang="en-GB" dirty="0" err="1"/>
              <a:t>Hawcroft</a:t>
            </a:r>
            <a:r>
              <a:rPr lang="en-GB" dirty="0"/>
              <a:t> is well used by residents to access village amenities who do not want to walk down the B3107.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75554E-4798-4D1A-061F-2DC3DECF4057}"/>
              </a:ext>
            </a:extLst>
          </p:cNvPr>
          <p:cNvSpPr txBox="1"/>
          <p:nvPr/>
        </p:nvSpPr>
        <p:spPr>
          <a:xfrm>
            <a:off x="168349" y="5252512"/>
            <a:ext cx="280849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00239716 </a:t>
            </a:r>
            <a:r>
              <a:rPr lang="en-GB" sz="1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 set out in Wiltshire Council's Safety Inspection Manual.</a:t>
            </a:r>
            <a:r>
              <a:rPr lang="en-GB" sz="1600" b="1" dirty="0">
                <a:solidFill>
                  <a:srgbClr val="FF0000"/>
                </a:solidFill>
              </a:rPr>
              <a:t> </a:t>
            </a:r>
            <a:r>
              <a:rPr lang="en-GB" sz="1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​</a:t>
            </a:r>
            <a:endParaRPr lang="en-GB" sz="1600" b="1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B444CD-F816-93E3-9EDB-391792B605ED}"/>
              </a:ext>
            </a:extLst>
          </p:cNvPr>
          <p:cNvSpPr txBox="1"/>
          <p:nvPr/>
        </p:nvSpPr>
        <p:spPr>
          <a:xfrm>
            <a:off x="8485632" y="5418983"/>
            <a:ext cx="34440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00239717 </a:t>
            </a:r>
            <a:r>
              <a:rPr lang="en-GB" sz="1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 set out in Wiltshire Council's Safety Inspection Manual. 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258FA12-14E8-BFD1-CF6A-1770520399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600" y="932605"/>
            <a:ext cx="3708591" cy="4032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66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EB20A5-FAA5-D423-4327-47A73072A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F4A38-244B-2451-3574-5DDE202DF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6675" y="161984"/>
            <a:ext cx="3294972" cy="848110"/>
          </a:xfrm>
        </p:spPr>
        <p:txBody>
          <a:bodyPr>
            <a:normAutofit/>
          </a:bodyPr>
          <a:lstStyle/>
          <a:p>
            <a:r>
              <a:rPr lang="en-GB" dirty="0"/>
              <a:t>The Midlands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9FE1D6-B881-7E99-8EB0-490915B200AF}"/>
              </a:ext>
            </a:extLst>
          </p:cNvPr>
          <p:cNvSpPr txBox="1"/>
          <p:nvPr/>
        </p:nvSpPr>
        <p:spPr>
          <a:xfrm>
            <a:off x="651576" y="4867980"/>
            <a:ext cx="33894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7. Whole footway from Nibbs Terrace to no.4 is bumpy, patchy, uneven and inaccessible for wheelchair users. Saw people using the road.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103BD7D-3576-C026-4AF3-8B99036BD49F}"/>
              </a:ext>
            </a:extLst>
          </p:cNvPr>
          <p:cNvSpPr txBox="1"/>
          <p:nvPr/>
        </p:nvSpPr>
        <p:spPr>
          <a:xfrm>
            <a:off x="7369248" y="4688658"/>
            <a:ext cx="45099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8. Just a little along at no.2 footway breaking up from house into space for people walking.</a:t>
            </a:r>
          </a:p>
        </p:txBody>
      </p:sp>
      <p:pic>
        <p:nvPicPr>
          <p:cNvPr id="5" name="Content Placeholder 4" descr="A brick wall and a sidewalk&#10;&#10;AI-generated content may be incorrect.">
            <a:extLst>
              <a:ext uri="{FF2B5EF4-FFF2-40B4-BE49-F238E27FC236}">
                <a16:creationId xmlns:a16="http://schemas.microsoft.com/office/drawing/2014/main" id="{B8F258D8-0A28-6ABA-6D6F-402FBCE3191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562" y="449559"/>
            <a:ext cx="3263503" cy="4351338"/>
          </a:xfrm>
        </p:spPr>
      </p:pic>
      <p:pic>
        <p:nvPicPr>
          <p:cNvPr id="9" name="Content Placeholder 8" descr="A close up of a wall&#10;&#10;AI-generated content may be incorrect.">
            <a:extLst>
              <a:ext uri="{FF2B5EF4-FFF2-40B4-BE49-F238E27FC236}">
                <a16:creationId xmlns:a16="http://schemas.microsoft.com/office/drawing/2014/main" id="{62BE2963-6F7E-1CB3-134B-95080BD2249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257" y="295343"/>
            <a:ext cx="3263503" cy="4351338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61E3C19-9ED7-C30E-85C9-BD13F613A5CF}"/>
              </a:ext>
            </a:extLst>
          </p:cNvPr>
          <p:cNvSpPr txBox="1"/>
          <p:nvPr/>
        </p:nvSpPr>
        <p:spPr>
          <a:xfrm>
            <a:off x="4763386" y="1754372"/>
            <a:ext cx="19244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As for </a:t>
            </a:r>
            <a:r>
              <a:rPr lang="en-GB" dirty="0" err="1"/>
              <a:t>Hawcroft</a:t>
            </a:r>
            <a:r>
              <a:rPr lang="en-GB" dirty="0"/>
              <a:t>, The Midlands is well used by residents to access amenities and dog walkers to the fields and back.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B9C4FE-5960-2538-8C47-90DD8F4C6E13}"/>
              </a:ext>
            </a:extLst>
          </p:cNvPr>
          <p:cNvSpPr txBox="1"/>
          <p:nvPr/>
        </p:nvSpPr>
        <p:spPr>
          <a:xfrm>
            <a:off x="4296675" y="5495687"/>
            <a:ext cx="50863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00239720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A hand patching job was raised on 25/04/25 to replace the section of footpath between numbers 2 and 5 Nibbs Terrace. It will get completed when the schedule allows.</a:t>
            </a:r>
            <a:r>
              <a:rPr lang="en-GB" b="1" dirty="0">
                <a:solidFill>
                  <a:srgbClr val="FF0000"/>
                </a:solidFill>
              </a:rPr>
              <a:t> </a:t>
            </a:r>
            <a:r>
              <a:rPr lang="en-GB" b="0" i="0" dirty="0">
                <a:solidFill>
                  <a:srgbClr val="2C363A"/>
                </a:solidFill>
                <a:effectLst/>
                <a:latin typeface="Arial" panose="020B0604020202020204" pitchFamily="34" charset="0"/>
              </a:rPr>
              <a:t>​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375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6D2134-ABE7-9400-ACC5-3A0DBE374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2B83A-5975-4481-1298-C97070CCC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6675" y="161984"/>
            <a:ext cx="3294972" cy="848110"/>
          </a:xfrm>
        </p:spPr>
        <p:txBody>
          <a:bodyPr>
            <a:normAutofit/>
          </a:bodyPr>
          <a:lstStyle/>
          <a:p>
            <a:r>
              <a:rPr lang="en-GB" dirty="0"/>
              <a:t>The Midlands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F52D8C-233F-4A35-3601-3480984E316C}"/>
              </a:ext>
            </a:extLst>
          </p:cNvPr>
          <p:cNvSpPr txBox="1"/>
          <p:nvPr/>
        </p:nvSpPr>
        <p:spPr>
          <a:xfrm>
            <a:off x="253409" y="4203053"/>
            <a:ext cx="4509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9. No. 127. Footway disintegrating and into space where people walk.</a:t>
            </a:r>
          </a:p>
        </p:txBody>
      </p:sp>
      <p:pic>
        <p:nvPicPr>
          <p:cNvPr id="14" name="Content Placeholder 13" descr="A road with a crack in the side&#10;&#10;AI-generated content may be incorrect.">
            <a:extLst>
              <a:ext uri="{FF2B5EF4-FFF2-40B4-BE49-F238E27FC236}">
                <a16:creationId xmlns:a16="http://schemas.microsoft.com/office/drawing/2014/main" id="{2D95A6E2-6032-EA8F-C742-85187CFFE35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20" y="325903"/>
            <a:ext cx="2887837" cy="3850449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D157AA0-EB23-BD7A-C777-8A5C7BFEEAB3}"/>
              </a:ext>
            </a:extLst>
          </p:cNvPr>
          <p:cNvSpPr txBox="1"/>
          <p:nvPr/>
        </p:nvSpPr>
        <p:spPr>
          <a:xfrm>
            <a:off x="4763386" y="1754372"/>
            <a:ext cx="19244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As for </a:t>
            </a:r>
            <a:r>
              <a:rPr lang="en-GB" dirty="0" err="1"/>
              <a:t>Hawcroft</a:t>
            </a:r>
            <a:r>
              <a:rPr lang="en-GB" dirty="0"/>
              <a:t>, The Midlands is well used by residents to access amenities and dog walkers to the fields and back.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C8F298-C427-07B2-EFA8-517963354850}"/>
              </a:ext>
            </a:extLst>
          </p:cNvPr>
          <p:cNvSpPr txBox="1"/>
          <p:nvPr/>
        </p:nvSpPr>
        <p:spPr>
          <a:xfrm>
            <a:off x="253409" y="4849384"/>
            <a:ext cx="4122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00239724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repair​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FEF291-5B75-5B32-B962-CCAB526B2B44}"/>
              </a:ext>
            </a:extLst>
          </p:cNvPr>
          <p:cNvSpPr txBox="1"/>
          <p:nvPr/>
        </p:nvSpPr>
        <p:spPr>
          <a:xfrm>
            <a:off x="253409" y="5424468"/>
            <a:ext cx="412237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Reported again – 00240390</a:t>
            </a:r>
            <a:r>
              <a:rPr lang="en-GB" sz="1600" b="1" dirty="0">
                <a:solidFill>
                  <a:srgbClr val="FF0000"/>
                </a:solidFill>
              </a:rPr>
              <a:t> </a:t>
            </a:r>
            <a:r>
              <a:rPr lang="en-GB" sz="1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A discretionary hand patching job was raised today for this section however it will be prioritised accordingly and against other worse areas as it is not considered unsafe.</a:t>
            </a:r>
            <a:endParaRPr lang="en-GB" sz="1600" b="1" dirty="0">
              <a:solidFill>
                <a:srgbClr val="FF000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DFD772-68AF-A533-B56B-AAAEB48FAA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082" y="325903"/>
            <a:ext cx="3332988" cy="44439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FB99D0E-41AE-0B1D-972F-C4B2AEA2B38F}"/>
              </a:ext>
            </a:extLst>
          </p:cNvPr>
          <p:cNvSpPr txBox="1"/>
          <p:nvPr/>
        </p:nvSpPr>
        <p:spPr>
          <a:xfrm>
            <a:off x="7717536" y="5020056"/>
            <a:ext cx="2551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10. Nibbs Terrace sign – kerb missing, trip hazard. </a:t>
            </a:r>
          </a:p>
        </p:txBody>
      </p:sp>
    </p:spTree>
    <p:extLst>
      <p:ext uri="{BB962C8B-B14F-4D97-AF65-F5344CB8AC3E}">
        <p14:creationId xmlns:p14="http://schemas.microsoft.com/office/powerpoint/2010/main" val="2544577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CA6FC5-D3C5-8A57-46D7-02E297526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D3940-DFF3-C850-A35A-05FD5D32C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2261" y="1157501"/>
            <a:ext cx="3294972" cy="848110"/>
          </a:xfrm>
        </p:spPr>
        <p:txBody>
          <a:bodyPr>
            <a:normAutofit/>
          </a:bodyPr>
          <a:lstStyle/>
          <a:p>
            <a:r>
              <a:rPr lang="en-GB" dirty="0"/>
              <a:t>The Midlands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A0B4DB-B93B-9C72-193E-5E2E6CF5A389}"/>
              </a:ext>
            </a:extLst>
          </p:cNvPr>
          <p:cNvSpPr txBox="1"/>
          <p:nvPr/>
        </p:nvSpPr>
        <p:spPr>
          <a:xfrm>
            <a:off x="104751" y="3814484"/>
            <a:ext cx="47516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11. No dropped kerbs from footway to cross the road. No clear white line markings for junction. Worrying for accessibility as this is used by vans/lorries for the industrial estate.</a:t>
            </a:r>
          </a:p>
        </p:txBody>
      </p:sp>
      <p:pic>
        <p:nvPicPr>
          <p:cNvPr id="9" name="Content Placeholder 8" descr="A road with a street corner&#10;&#10;AI-generated content may be incorrect.">
            <a:extLst>
              <a:ext uri="{FF2B5EF4-FFF2-40B4-BE49-F238E27FC236}">
                <a16:creationId xmlns:a16="http://schemas.microsoft.com/office/drawing/2014/main" id="{E2DAA694-7036-73AF-92B3-1652F91B1DE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1" y="126047"/>
            <a:ext cx="4956347" cy="371937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7906F44-47EA-5AB0-8F7F-8A923101BCD8}"/>
              </a:ext>
            </a:extLst>
          </p:cNvPr>
          <p:cNvSpPr txBox="1"/>
          <p:nvPr/>
        </p:nvSpPr>
        <p:spPr>
          <a:xfrm>
            <a:off x="104751" y="4943130"/>
            <a:ext cx="5433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00239725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Very minimal wear of these give way markings, well within tolerance levels. No action required.</a:t>
            </a:r>
            <a:r>
              <a:rPr lang="en-GB" b="1" dirty="0">
                <a:solidFill>
                  <a:srgbClr val="FF0000"/>
                </a:solidFill>
              </a:rPr>
              <a:t>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​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D85867-B6BB-9D36-4D22-02C33266DD0C}"/>
              </a:ext>
            </a:extLst>
          </p:cNvPr>
          <p:cNvSpPr txBox="1"/>
          <p:nvPr/>
        </p:nvSpPr>
        <p:spPr>
          <a:xfrm>
            <a:off x="104751" y="5808623"/>
            <a:ext cx="64449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Reported again – 00240399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 set out in Wiltshire Council's Safety Inspection Manual.  ​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7DB02BD-6064-20E7-F1E1-6CC96430C8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6301" y="210312"/>
            <a:ext cx="3031236" cy="404164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689EEB7-5631-8B3E-A2EA-B0DA4702EF1A}"/>
              </a:ext>
            </a:extLst>
          </p:cNvPr>
          <p:cNvSpPr txBox="1"/>
          <p:nvPr/>
        </p:nvSpPr>
        <p:spPr>
          <a:xfrm>
            <a:off x="8860536" y="4480560"/>
            <a:ext cx="1444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2026 additional photo</a:t>
            </a:r>
          </a:p>
        </p:txBody>
      </p:sp>
    </p:spTree>
    <p:extLst>
      <p:ext uri="{BB962C8B-B14F-4D97-AF65-F5344CB8AC3E}">
        <p14:creationId xmlns:p14="http://schemas.microsoft.com/office/powerpoint/2010/main" val="2361347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map of a neighborhood&#10;&#10;AI-generated content may be incorrect.">
            <a:extLst>
              <a:ext uri="{FF2B5EF4-FFF2-40B4-BE49-F238E27FC236}">
                <a16:creationId xmlns:a16="http://schemas.microsoft.com/office/drawing/2014/main" id="{4E2E5D03-B591-FF70-61C2-78D5E0C2B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6" b="9724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Hexagon 3">
            <a:extLst>
              <a:ext uri="{FF2B5EF4-FFF2-40B4-BE49-F238E27FC236}">
                <a16:creationId xmlns:a16="http://schemas.microsoft.com/office/drawing/2014/main" id="{D7E14198-E39E-DA4B-497D-3E775AF80CF3}"/>
              </a:ext>
            </a:extLst>
          </p:cNvPr>
          <p:cNvSpPr/>
          <p:nvPr/>
        </p:nvSpPr>
        <p:spPr>
          <a:xfrm>
            <a:off x="7962936" y="2158297"/>
            <a:ext cx="627857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7/8</a:t>
            </a:r>
            <a:endParaRPr lang="en-GB" dirty="0"/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6FE4FA34-5337-08B2-395B-C2A2DAA441D9}"/>
              </a:ext>
            </a:extLst>
          </p:cNvPr>
          <p:cNvSpPr/>
          <p:nvPr/>
        </p:nvSpPr>
        <p:spPr>
          <a:xfrm>
            <a:off x="5672991" y="3335950"/>
            <a:ext cx="627857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  <a:endParaRPr lang="en-GB" dirty="0"/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A8901F99-EE95-F33A-BAC3-8A4F28A3878E}"/>
              </a:ext>
            </a:extLst>
          </p:cNvPr>
          <p:cNvSpPr/>
          <p:nvPr/>
        </p:nvSpPr>
        <p:spPr>
          <a:xfrm>
            <a:off x="3174741" y="5131869"/>
            <a:ext cx="627857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</a:t>
            </a:r>
            <a:endParaRPr lang="en-GB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2D7F89DA-B6CA-ABBC-E604-0AE94C9D5E90}"/>
                  </a:ext>
                </a:extLst>
              </p14:cNvPr>
              <p14:cNvContentPartPr/>
              <p14:nvPr/>
            </p14:nvContentPartPr>
            <p14:xfrm>
              <a:off x="7591454" y="2614889"/>
              <a:ext cx="1084680" cy="62784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2D7F89DA-B6CA-ABBC-E604-0AE94C9D5E9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28454" y="2552249"/>
                <a:ext cx="1210320" cy="75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D4EC0706-5E10-0B00-800A-72CBE60130CA}"/>
                  </a:ext>
                </a:extLst>
              </p14:cNvPr>
              <p14:cNvContentPartPr/>
              <p14:nvPr/>
            </p14:nvContentPartPr>
            <p14:xfrm>
              <a:off x="6751214" y="3621089"/>
              <a:ext cx="218160" cy="1425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D4EC0706-5E10-0B00-800A-72CBE60130C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88214" y="3558089"/>
                <a:ext cx="343800" cy="26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AA344447-934D-F27A-0FD4-DC450F18350D}"/>
                  </a:ext>
                </a:extLst>
              </p14:cNvPr>
              <p14:cNvContentPartPr/>
              <p14:nvPr/>
            </p14:nvContentPartPr>
            <p14:xfrm>
              <a:off x="3210974" y="5582009"/>
              <a:ext cx="360" cy="38304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AA344447-934D-F27A-0FD4-DC450F18350D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147974" y="5519009"/>
                <a:ext cx="126000" cy="508680"/>
              </a:xfrm>
              <a:prstGeom prst="rect">
                <a:avLst/>
              </a:prstGeom>
            </p:spPr>
          </p:pic>
        </mc:Fallback>
      </mc:AlternateContent>
      <p:grpSp>
        <p:nvGrpSpPr>
          <p:cNvPr id="21" name="Group 20">
            <a:extLst>
              <a:ext uri="{FF2B5EF4-FFF2-40B4-BE49-F238E27FC236}">
                <a16:creationId xmlns:a16="http://schemas.microsoft.com/office/drawing/2014/main" id="{CC2C762C-1C2E-A2F8-2C3E-8639F4A884C0}"/>
              </a:ext>
            </a:extLst>
          </p:cNvPr>
          <p:cNvGrpSpPr/>
          <p:nvPr/>
        </p:nvGrpSpPr>
        <p:grpSpPr>
          <a:xfrm>
            <a:off x="3274334" y="5252249"/>
            <a:ext cx="877320" cy="702000"/>
            <a:chOff x="3274334" y="5252249"/>
            <a:chExt cx="877320" cy="702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21F27148-1083-6603-7DCB-05B57BD07619}"/>
                    </a:ext>
                  </a:extLst>
                </p14:cNvPr>
                <p14:cNvContentPartPr/>
                <p14:nvPr/>
              </p14:nvContentPartPr>
              <p14:xfrm>
                <a:off x="3827654" y="5252249"/>
                <a:ext cx="324000" cy="12816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21F27148-1083-6603-7DCB-05B57BD07619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764654" y="5189249"/>
                  <a:ext cx="449640" cy="25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091FB71A-A5A8-66E9-AEC7-387DE931A1B5}"/>
                    </a:ext>
                  </a:extLst>
                </p14:cNvPr>
                <p14:cNvContentPartPr/>
                <p14:nvPr/>
              </p14:nvContentPartPr>
              <p14:xfrm>
                <a:off x="3274334" y="5455649"/>
                <a:ext cx="801360" cy="49860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091FB71A-A5A8-66E9-AEC7-387DE931A1B5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211334" y="5393009"/>
                  <a:ext cx="927000" cy="624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992C26CD-FCFA-91C5-4398-1B47F2EA43BC}"/>
                  </a:ext>
                </a:extLst>
              </p14:cNvPr>
              <p14:cNvContentPartPr/>
              <p14:nvPr/>
            </p14:nvContentPartPr>
            <p14:xfrm>
              <a:off x="5986920" y="4038631"/>
              <a:ext cx="218160" cy="1425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992C26CD-FCFA-91C5-4398-1B47F2EA43BC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924024" y="3975790"/>
                <a:ext cx="343593" cy="267884"/>
              </a:xfrm>
              <a:prstGeom prst="rect">
                <a:avLst/>
              </a:prstGeom>
            </p:spPr>
          </p:pic>
        </mc:Fallback>
      </mc:AlternateContent>
      <p:sp>
        <p:nvSpPr>
          <p:cNvPr id="5" name="Hexagon 4">
            <a:extLst>
              <a:ext uri="{FF2B5EF4-FFF2-40B4-BE49-F238E27FC236}">
                <a16:creationId xmlns:a16="http://schemas.microsoft.com/office/drawing/2014/main" id="{366CA08D-7BCB-57FD-0B76-FE6C0DF5960F}"/>
              </a:ext>
            </a:extLst>
          </p:cNvPr>
          <p:cNvSpPr/>
          <p:nvPr/>
        </p:nvSpPr>
        <p:spPr>
          <a:xfrm>
            <a:off x="6484696" y="2879952"/>
            <a:ext cx="627857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3828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6515C-F65B-6597-506F-749EAD0BD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C04095-D5AE-B1C1-A466-C7CE59AC1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3805" y="-21265"/>
            <a:ext cx="6507125" cy="1325563"/>
          </a:xfrm>
        </p:spPr>
        <p:txBody>
          <a:bodyPr/>
          <a:lstStyle/>
          <a:p>
            <a:r>
              <a:rPr lang="en-GB" dirty="0"/>
              <a:t>Lions Orchard – no issues</a:t>
            </a:r>
          </a:p>
        </p:txBody>
      </p:sp>
    </p:spTree>
    <p:extLst>
      <p:ext uri="{BB962C8B-B14F-4D97-AF65-F5344CB8AC3E}">
        <p14:creationId xmlns:p14="http://schemas.microsoft.com/office/powerpoint/2010/main" val="18479813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7F50B-D067-A053-50F6-448760719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A87AB-150A-9EA4-8003-705C9C789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3930" y="308344"/>
            <a:ext cx="4944139" cy="1325563"/>
          </a:xfrm>
        </p:spPr>
        <p:txBody>
          <a:bodyPr/>
          <a:lstStyle/>
          <a:p>
            <a:r>
              <a:rPr lang="en-GB" dirty="0"/>
              <a:t>The Elms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A188220-9141-9CDD-AFFD-AE3AC802B9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29" y="1393372"/>
            <a:ext cx="4572000" cy="3429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279ECC2-76E4-3B38-242F-662D8B56ED87}"/>
              </a:ext>
            </a:extLst>
          </p:cNvPr>
          <p:cNvSpPr txBox="1"/>
          <p:nvPr/>
        </p:nvSpPr>
        <p:spPr>
          <a:xfrm>
            <a:off x="729343" y="4942114"/>
            <a:ext cx="26862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12. cracks and gaps in tarmac around drains – trip hazard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B884C7-8188-1325-3A1D-DC6E54171F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837" y="1417596"/>
            <a:ext cx="2955093" cy="334570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0C30B4A3-8314-B586-A257-125419046DCC}"/>
                  </a:ext>
                </a:extLst>
              </p14:cNvPr>
              <p14:cNvContentPartPr/>
              <p14:nvPr/>
            </p14:nvContentPartPr>
            <p14:xfrm>
              <a:off x="6683904" y="2605824"/>
              <a:ext cx="183600" cy="1285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0C30B4A3-8314-B586-A257-125419046DC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647904" y="2570184"/>
                <a:ext cx="255240" cy="200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74319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414</Words>
  <Application>Microsoft Office PowerPoint</Application>
  <PresentationFormat>Widescreen</PresentationFormat>
  <Paragraphs>31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Office Theme</vt:lpstr>
      <vt:lpstr>PowerPoint Presentation</vt:lpstr>
      <vt:lpstr>The Spa – no issues</vt:lpstr>
      <vt:lpstr>Hawcroft.</vt:lpstr>
      <vt:lpstr>The Midlands</vt:lpstr>
      <vt:lpstr>The Midlands</vt:lpstr>
      <vt:lpstr>The Midlands</vt:lpstr>
      <vt:lpstr>PowerPoint Presentation</vt:lpstr>
      <vt:lpstr>Lions Orchard – no issues</vt:lpstr>
      <vt:lpstr>The Elms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Paul Wickes</dc:creator>
  <cp:lastModifiedBy>Paul Wickes</cp:lastModifiedBy>
  <cp:revision>43</cp:revision>
  <dcterms:created xsi:type="dcterms:W3CDTF">2025-02-25T10:05:33Z</dcterms:created>
  <dcterms:modified xsi:type="dcterms:W3CDTF">2026-03-04T12:36:23Z</dcterms:modified>
</cp:coreProperties>
</file>